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3"/>
  </p:notesMasterIdLst>
  <p:sldIdLst>
    <p:sldId id="261" r:id="rId2"/>
    <p:sldId id="289" r:id="rId3"/>
    <p:sldId id="264" r:id="rId4"/>
    <p:sldId id="313" r:id="rId5"/>
    <p:sldId id="300" r:id="rId6"/>
    <p:sldId id="309" r:id="rId7"/>
    <p:sldId id="314" r:id="rId8"/>
    <p:sldId id="319" r:id="rId9"/>
    <p:sldId id="317" r:id="rId10"/>
    <p:sldId id="318" r:id="rId11"/>
    <p:sldId id="297" r:id="rId1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A744E63-C271-4220-9FB8-A3B6994D841C}">
          <p14:sldIdLst>
            <p14:sldId id="261"/>
          </p14:sldIdLst>
        </p14:section>
        <p14:section name="Section sans titre" id="{0E555D79-495B-4F02-9E16-5F2B68CA2336}">
          <p14:sldIdLst>
            <p14:sldId id="289"/>
            <p14:sldId id="264"/>
            <p14:sldId id="313"/>
            <p14:sldId id="300"/>
            <p14:sldId id="309"/>
            <p14:sldId id="314"/>
            <p14:sldId id="319"/>
            <p14:sldId id="317"/>
            <p14:sldId id="318"/>
            <p14:sldId id="2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5F7"/>
    <a:srgbClr val="8C1713"/>
    <a:srgbClr val="E55B3F"/>
    <a:srgbClr val="FFFFFF"/>
    <a:srgbClr val="8D42C6"/>
    <a:srgbClr val="FF9933"/>
    <a:srgbClr val="C2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5113" autoAdjust="0"/>
  </p:normalViewPr>
  <p:slideViewPr>
    <p:cSldViewPr>
      <p:cViewPr>
        <p:scale>
          <a:sx n="80" d="100"/>
          <a:sy n="80" d="100"/>
        </p:scale>
        <p:origin x="-105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B9B25F3-F734-47AB-8B01-E5B0DAB066DE}" type="datetimeFigureOut">
              <a:rPr lang="fr-FR" smtClean="0"/>
              <a:t>30/06/2024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339D6D4-018E-4CFF-95FC-5D0991682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5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D6D4-018E-4CFF-95FC-5D09916825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0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141AF-E9E8-4042-85D9-AF1595B6BD63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5E0AA-B63E-4278-84FA-58D7960A2E2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F51ED-BA13-4C7D-BC80-C617F11638C3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1D1E3-81AE-4DDF-94B6-DC6B8BC61CB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4B0C5-967B-4675-B142-11C69B7EF468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B68D9-CD59-43A4-A0DF-D8BEBEFF81B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C2775-63BC-4B38-B8A6-945A0873597C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D68F2-B7BB-4CD2-9ABB-8888819ECA7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E00E0-67AB-4610-96BE-735D94423EF0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8BF3D-4E58-45F9-8E66-D7E1B4D340D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1164D-23D1-4A85-B3F7-76D6200C46C5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360BE-192E-4AB5-BCA8-F84252505BF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57752-554F-47BD-9C42-322D4BB878CE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57FD7-6E3F-4EC1-8FBF-B7D868D8C50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C3C78-9A24-411C-ABFE-ABF1BD4D74DC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4E41E-7F2B-4B9F-AA12-1D9365CCAD1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B3D6C-6A97-405D-A82A-EB2F8B808B0F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E798-F5C6-4594-9894-A5E45E08BA8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88485-2D66-44E9-84F2-1AC53B6880F6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9AD46-0D7B-44D3-A920-9C7E94EBCDB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18F01-481F-49E6-B344-47DCE24F630E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14DD705-B505-4BEC-8395-86519F969B4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157072C-0450-49D4-BC0F-853F39876485}" type="datetimeFigureOut">
              <a:rPr lang="fr-FR" altLang="fr-FR" smtClean="0"/>
              <a:pPr>
                <a:defRPr/>
              </a:pPr>
              <a:t>30/06/2024</a:t>
            </a:fld>
            <a:endParaRPr lang="fr-FR" alt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D39B131-44FA-4E39-92FB-0C8AAA41B8B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Programmes%20des%20Licences--%20Sciences%20financi&#232;res%20et%20comptabilit&#233;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rogrammes%20des%20Licences-%20Sciences%20&#233;conomiques.pdf" TargetMode="External"/><Relationship Id="rId5" Type="http://schemas.openxmlformats.org/officeDocument/2006/relationships/hyperlink" Target="Programmes%20des%20Licences-%20Sciences%20commerciales.pdf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Programmes%20des%20Licences-%20Sciences%20de%20gestion.pdf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1" y="5157192"/>
            <a:ext cx="2804610" cy="10417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45503" y="2636912"/>
            <a:ext cx="3523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6000" i="1" dirty="0" smtClean="0">
                <a:solidFill>
                  <a:srgbClr val="8C1713"/>
                </a:solidFill>
              </a:rPr>
              <a:t>«ترحب بكم»</a:t>
            </a:r>
            <a:endParaRPr lang="fr-FR" sz="6000" i="1" dirty="0">
              <a:solidFill>
                <a:srgbClr val="8C17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6431" y="836712"/>
            <a:ext cx="6461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ar-DZ" sz="2800" b="1" dirty="0" smtClean="0">
                <a:latin typeface="Arabic Typesetting" pitchFamily="66" charset="-78"/>
              </a:rPr>
              <a:t>وزارة التعليم العالي و البحث العلمي</a:t>
            </a:r>
          </a:p>
          <a:p>
            <a:pPr algn="ctr" rtl="1">
              <a:buNone/>
            </a:pPr>
            <a:r>
              <a:rPr lang="ar-DZ" sz="2800" b="1" dirty="0" smtClean="0">
                <a:latin typeface="Arabic Typesetting" pitchFamily="66" charset="-78"/>
              </a:rPr>
              <a:t>جامعة ابو بكر بلقايد - </a:t>
            </a:r>
            <a:r>
              <a:rPr lang="ar-DZ" sz="2800" b="1" dirty="0">
                <a:latin typeface="Arabic Typesetting" pitchFamily="66" charset="-78"/>
              </a:rPr>
              <a:t>تلمسان</a:t>
            </a:r>
            <a:endParaRPr lang="ar-DZ" sz="2800" b="1" dirty="0" smtClean="0">
              <a:latin typeface="Arabic Typesetting" pitchFamily="66" charset="-78"/>
              <a:cs typeface="+mj-cs"/>
            </a:endParaRPr>
          </a:p>
          <a:p>
            <a:pPr algn="ctr" rtl="1">
              <a:buNone/>
            </a:pPr>
            <a:r>
              <a:rPr lang="ar-DZ" sz="2800" b="1" dirty="0" smtClean="0">
                <a:latin typeface="Arabic Typesetting" pitchFamily="66" charset="-78"/>
                <a:cs typeface="+mj-cs"/>
              </a:rPr>
              <a:t>كلية </a:t>
            </a:r>
            <a:r>
              <a:rPr lang="ar-DZ" sz="2800" b="1" dirty="0">
                <a:latin typeface="Arabic Typesetting" pitchFamily="66" charset="-78"/>
                <a:cs typeface="+mj-cs"/>
              </a:rPr>
              <a:t>العلوم الاقتصادية </a:t>
            </a:r>
            <a:r>
              <a:rPr lang="fr-FR" sz="2800" b="1" dirty="0">
                <a:latin typeface="Arabic Typesetting" pitchFamily="66" charset="-78"/>
                <a:cs typeface="+mj-cs"/>
              </a:rPr>
              <a:t>,</a:t>
            </a:r>
            <a:r>
              <a:rPr lang="ar-DZ" sz="2800" b="1" dirty="0">
                <a:latin typeface="Arabic Typesetting" pitchFamily="66" charset="-78"/>
                <a:cs typeface="+mj-cs"/>
              </a:rPr>
              <a:t>التجارية وعلوم التسيير- </a:t>
            </a:r>
            <a:r>
              <a:rPr lang="ar-DZ" sz="2800" b="1" dirty="0" smtClean="0">
                <a:latin typeface="Arabic Typesetting" pitchFamily="66" charset="-78"/>
                <a:cs typeface="+mj-cs"/>
              </a:rPr>
              <a:t>جامعة تلمسان </a:t>
            </a:r>
            <a:endParaRPr lang="fr-FR" altLang="en-US" sz="2800" b="1" dirty="0">
              <a:latin typeface="Arabic Typesetting" pitchFamily="66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836711"/>
            <a:ext cx="5781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DZ" sz="1600" dirty="0"/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DZ" sz="2000" b="1" dirty="0"/>
              <a:t>الليسانس </a:t>
            </a:r>
            <a:r>
              <a:rPr lang="fr-FR" sz="2000" b="1" dirty="0"/>
              <a:t>:</a:t>
            </a:r>
            <a:r>
              <a:rPr lang="ar-DZ" sz="2000" b="1" dirty="0"/>
              <a:t> محاسبة </a:t>
            </a:r>
            <a:endParaRPr lang="ar-DZ" sz="2000" b="1" dirty="0" smtClean="0"/>
          </a:p>
          <a:p>
            <a:pPr marL="285750" indent="-285750" algn="r" rtl="1">
              <a:buFont typeface="Wingdings" pitchFamily="2" charset="2"/>
              <a:buChar char="q"/>
            </a:pPr>
            <a:r>
              <a:rPr lang="ar-DZ" sz="1600" dirty="0" smtClean="0"/>
              <a:t>المؤسسات </a:t>
            </a:r>
            <a:r>
              <a:rPr lang="ar-DZ" sz="1600" dirty="0"/>
              <a:t>الاقتصادية العمومية أو الخاصة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/>
              <a:t>الجماعات المحلية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/>
              <a:t>مديريات  الضرائب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/>
              <a:t>الخزينة العمومية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/>
              <a:t>مكاتب المحاسبة و محافظ </a:t>
            </a:r>
            <a:r>
              <a:rPr lang="ar-DZ" sz="1600" dirty="0" smtClean="0"/>
              <a:t>الحسابات</a:t>
            </a:r>
            <a:endParaRPr lang="ar-DZ" sz="1600" dirty="0"/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 smtClean="0"/>
              <a:t>مكاتب </a:t>
            </a:r>
            <a:r>
              <a:rPr lang="ar-DZ" sz="1600" dirty="0"/>
              <a:t>خبير المحاسبة</a:t>
            </a:r>
          </a:p>
          <a:p>
            <a:pPr algn="r" rtl="1"/>
            <a:endParaRPr lang="fr-FR" dirty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sz="2000" b="1" dirty="0"/>
              <a:t>الليسانس </a:t>
            </a:r>
            <a:r>
              <a:rPr lang="fr-FR" sz="2000" b="1" dirty="0"/>
              <a:t>:</a:t>
            </a:r>
            <a:r>
              <a:rPr lang="ar-DZ" sz="2000" b="1" dirty="0"/>
              <a:t> مالية </a:t>
            </a:r>
            <a:endParaRPr lang="ar-DZ" sz="2000" b="1" dirty="0" smtClean="0"/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 smtClean="0"/>
              <a:t>المؤسسات المالية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/>
              <a:t>الخزينة </a:t>
            </a:r>
            <a:r>
              <a:rPr lang="ar-DZ" sz="1600" dirty="0" smtClean="0"/>
              <a:t>العمومية</a:t>
            </a:r>
            <a:endParaRPr lang="ar-DZ" sz="1600" dirty="0"/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/>
              <a:t>مصلحة المالية في الجماعات المحلية.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sz="1600" dirty="0"/>
              <a:t>مصلحة المالية في المؤسسات العمومية و </a:t>
            </a:r>
            <a:r>
              <a:rPr lang="ar-DZ" sz="1600" dirty="0" smtClean="0"/>
              <a:t>الادارية</a:t>
            </a:r>
            <a:endParaRPr lang="ar-DZ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63" y="4666819"/>
            <a:ext cx="3256037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16" y="980728"/>
            <a:ext cx="327059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3284476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14239"/>
            <a:ext cx="9010328" cy="606450"/>
          </a:xfrm>
        </p:spPr>
        <p:txBody>
          <a:bodyPr/>
          <a:lstStyle/>
          <a:p>
            <a:pPr algn="r" rtl="1"/>
            <a:r>
              <a:rPr lang="ar-DZ" sz="3200" b="1" dirty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منافد التخصصات المفتوحة في طور الليسانس </a:t>
            </a:r>
            <a:r>
              <a:rPr lang="ar-DZ" sz="3200" b="1" dirty="0" smtClean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fr-FR" sz="3200" b="1" dirty="0">
              <a:solidFill>
                <a:srgbClr val="20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25649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800" dirty="0">
                <a:solidFill>
                  <a:srgbClr val="C00000"/>
                </a:solidFill>
              </a:rPr>
              <a:t>شكرا </a:t>
            </a:r>
            <a:r>
              <a:rPr lang="ar-DZ" sz="4800" dirty="0" smtClean="0">
                <a:solidFill>
                  <a:srgbClr val="C00000"/>
                </a:solidFill>
              </a:rPr>
              <a:t>لاهتمامكم  ........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9240"/>
            <a:ext cx="2765847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80727"/>
            <a:ext cx="9137526" cy="557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935595" y="223390"/>
            <a:ext cx="7704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rtl="1">
              <a:buNone/>
            </a:pPr>
            <a:r>
              <a:rPr lang="ar-DZ" b="1" dirty="0">
                <a:solidFill>
                  <a:srgbClr val="2015F7"/>
                </a:solidFill>
              </a:rPr>
              <a:t>كلية العلوم </a:t>
            </a:r>
            <a:r>
              <a:rPr lang="ar-DZ" b="1" dirty="0" smtClean="0">
                <a:solidFill>
                  <a:srgbClr val="2015F7"/>
                </a:solidFill>
              </a:rPr>
              <a:t>الاقتصادية </a:t>
            </a:r>
            <a:r>
              <a:rPr lang="fr-FR" b="1" dirty="0" smtClean="0">
                <a:solidFill>
                  <a:srgbClr val="2015F7"/>
                </a:solidFill>
              </a:rPr>
              <a:t>,</a:t>
            </a:r>
            <a:r>
              <a:rPr lang="ar-DZ" b="1" dirty="0" smtClean="0">
                <a:solidFill>
                  <a:srgbClr val="2015F7"/>
                </a:solidFill>
              </a:rPr>
              <a:t>التجارية </a:t>
            </a:r>
            <a:r>
              <a:rPr lang="ar-DZ" b="1" dirty="0">
                <a:solidFill>
                  <a:srgbClr val="2015F7"/>
                </a:solidFill>
              </a:rPr>
              <a:t>وعلوم </a:t>
            </a:r>
            <a:r>
              <a:rPr lang="ar-DZ" b="1" dirty="0" smtClean="0">
                <a:solidFill>
                  <a:srgbClr val="2015F7"/>
                </a:solidFill>
              </a:rPr>
              <a:t>التسيير</a:t>
            </a:r>
            <a:endParaRPr lang="fr-FR" altLang="en-US" b="1" dirty="0">
              <a:solidFill>
                <a:srgbClr val="2015F7"/>
              </a:solidFill>
            </a:endParaRPr>
          </a:p>
        </p:txBody>
      </p:sp>
      <p:sp>
        <p:nvSpPr>
          <p:cNvPr id="15365" name="Rectángulo 4"/>
          <p:cNvSpPr>
            <a:spLocks noChangeArrowheads="1"/>
          </p:cNvSpPr>
          <p:nvPr/>
        </p:nvSpPr>
        <p:spPr bwMode="auto">
          <a:xfrm>
            <a:off x="4284663" y="3751263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Wingdings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1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188" y="1442720"/>
            <a:ext cx="56521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DZ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سنة 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1974</a:t>
            </a:r>
            <a:r>
              <a:rPr lang="ar-DZ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انشئت 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على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شكل قسم بالمركز الجامعي بتلمسان وتحولت إلى المعهد الوطني العالي في العلوم الاقتصادية  سنة 1984 بمقتضى المرسوم التنفيذي رقم 84- 239 المؤرخ في 18 اوت 1984، </a:t>
            </a: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سنة 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1989أرتقت الي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معهدا للعلوم الاقتصادية 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بعدما </a:t>
            </a:r>
            <a:r>
              <a:rPr lang="ar-DZ" altLang="fr-FR" dirty="0">
                <a:latin typeface="Arial" panose="020B0604020202020204" pitchFamily="34" charset="0"/>
                <a:cs typeface="Arial" panose="020B0604020202020204" pitchFamily="34" charset="0"/>
              </a:rPr>
              <a:t>تم ترقية المركز الجامعي إلى جامعة بموجب المرسوم التنفيذي رقم 89 -138 المؤرخ في 01 اوت 1989، تضمنت آنذاك 07 معاهد، أصبحت كلية بموجب المرسوم التنفيذي رقم 98 -253 المؤرخ في 17 اوت 1998 المعدل والمتمم للمرسوم التنفيذي رقم 83-544 المؤرخ في 24 سبتمبر 1983 المتضمن القانون التوجيهي للجامعة.</a:t>
            </a:r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الموقع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قطب  </a:t>
            </a:r>
            <a:r>
              <a:rPr lang="ar-DZ" alt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ايمامة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بلدية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منصورة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DZ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(تلمسان – الجزائر)</a:t>
            </a:r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US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1089183"/>
            <a:ext cx="3415833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19" y="3465183"/>
            <a:ext cx="3401683" cy="17006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14" y="5246478"/>
            <a:ext cx="1552988" cy="14698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07" y="5246477"/>
            <a:ext cx="1681353" cy="14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0" y="1196752"/>
            <a:ext cx="3377602" cy="5400600"/>
          </a:xfrm>
          <a:prstGeom prst="rect">
            <a:avLst/>
          </a:prstGeom>
        </p:spPr>
      </p:pic>
      <p:sp>
        <p:nvSpPr>
          <p:cNvPr id="27650" name="Titre 3"/>
          <p:cNvSpPr>
            <a:spLocks noGrp="1"/>
          </p:cNvSpPr>
          <p:nvPr>
            <p:ph type="title"/>
          </p:nvPr>
        </p:nvSpPr>
        <p:spPr>
          <a:xfrm>
            <a:off x="236892" y="0"/>
            <a:ext cx="8686800" cy="836613"/>
          </a:xfrm>
        </p:spPr>
        <p:txBody>
          <a:bodyPr/>
          <a:lstStyle/>
          <a:p>
            <a:pPr algn="r" rtl="1"/>
            <a:r>
              <a:rPr lang="ar-DZ" sz="3200" b="1" dirty="0">
                <a:solidFill>
                  <a:srgbClr val="2015F7"/>
                </a:solidFill>
              </a:rPr>
              <a:t>اقسام ومخابر </a:t>
            </a:r>
            <a:r>
              <a:rPr lang="ar-DZ" sz="3200" b="1" dirty="0" smtClean="0">
                <a:solidFill>
                  <a:srgbClr val="2015F7"/>
                </a:solidFill>
              </a:rPr>
              <a:t>البحث لل</a:t>
            </a:r>
            <a:r>
              <a:rPr lang="ar-DZ" altLang="fr-FR" sz="3200" b="1" dirty="0" smtClean="0">
                <a:solidFill>
                  <a:srgbClr val="2015F7"/>
                </a:solidFill>
                <a:latin typeface="Arial" charset="0"/>
                <a:ea typeface="ＭＳ Ｐゴシック" pitchFamily="34" charset="-128"/>
              </a:rPr>
              <a:t>كلية</a:t>
            </a:r>
            <a:endParaRPr lang="fr-FR" altLang="fr-FR" sz="3200" b="1" dirty="0" smtClean="0">
              <a:solidFill>
                <a:srgbClr val="2015F7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509159" y="3501008"/>
            <a:ext cx="5379442" cy="3154462"/>
          </a:xfrm>
        </p:spPr>
        <p:txBody>
          <a:bodyPr/>
          <a:lstStyle/>
          <a:p>
            <a:pPr lvl="0" algn="r" rtl="1">
              <a:buFont typeface="Wingdings" pitchFamily="2" charset="2"/>
              <a:buChar char="q"/>
              <a:tabLst>
                <a:tab pos="273050" algn="l"/>
              </a:tabLst>
              <a:defRPr/>
            </a:pPr>
            <a:r>
              <a:rPr lang="ar-DZ" sz="1800" b="1" dirty="0" smtClean="0"/>
              <a:t>06 مخابر البحث</a:t>
            </a:r>
            <a:endParaRPr lang="fr-FR" sz="1800" b="1" dirty="0" smtClean="0"/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 smtClean="0">
                <a:solidFill>
                  <a:srgbClr val="2015F7"/>
                </a:solidFill>
              </a:rPr>
              <a:t>مخبر</a:t>
            </a:r>
            <a:r>
              <a:rPr lang="ar-DZ" sz="1800" b="1" dirty="0" smtClean="0">
                <a:solidFill>
                  <a:srgbClr val="2015F7"/>
                </a:solidFill>
              </a:rPr>
              <a:t> </a:t>
            </a:r>
            <a:r>
              <a:rPr lang="ar-DZ" sz="1800" dirty="0" smtClean="0">
                <a:solidFill>
                  <a:srgbClr val="2015F7"/>
                </a:solidFill>
              </a:rPr>
              <a:t>الحوكمة </a:t>
            </a:r>
            <a:r>
              <a:rPr lang="ar-DZ" sz="1800" dirty="0">
                <a:solidFill>
                  <a:srgbClr val="2015F7"/>
                </a:solidFill>
              </a:rPr>
              <a:t>العامة الاقتصاد </a:t>
            </a:r>
            <a:r>
              <a:rPr lang="ar-DZ" sz="1800" dirty="0" smtClean="0">
                <a:solidFill>
                  <a:srgbClr val="2015F7"/>
                </a:solidFill>
              </a:rPr>
              <a:t>الاجتماعي</a:t>
            </a:r>
            <a:r>
              <a:rPr lang="fr-FR" sz="1800" dirty="0" smtClean="0">
                <a:solidFill>
                  <a:srgbClr val="2015F7"/>
                </a:solidFill>
              </a:rPr>
              <a:t>   </a:t>
            </a:r>
            <a:r>
              <a:rPr lang="ar-DZ" sz="1800" dirty="0" smtClean="0">
                <a:solidFill>
                  <a:srgbClr val="2015F7"/>
                </a:solidFill>
              </a:rPr>
              <a:t>-</a:t>
            </a:r>
            <a:r>
              <a:rPr lang="fr-FR" sz="1800" dirty="0" smtClean="0">
                <a:solidFill>
                  <a:srgbClr val="2015F7"/>
                </a:solidFill>
              </a:rPr>
              <a:t>GPES</a:t>
            </a:r>
            <a:r>
              <a:rPr lang="ar-DZ" sz="1800" dirty="0" smtClean="0">
                <a:solidFill>
                  <a:srgbClr val="2015F7"/>
                </a:solidFill>
              </a:rPr>
              <a:t>-</a:t>
            </a:r>
            <a:endParaRPr lang="ar-DZ" sz="1800" dirty="0">
              <a:solidFill>
                <a:srgbClr val="2015F7"/>
              </a:solidFill>
            </a:endParaRP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srgbClr val="2015F7"/>
                </a:solidFill>
              </a:rPr>
              <a:t>مخبر</a:t>
            </a:r>
            <a:r>
              <a:rPr lang="ar-DZ" sz="1800" b="1" dirty="0">
                <a:solidFill>
                  <a:srgbClr val="2015F7"/>
                </a:solidFill>
              </a:rPr>
              <a:t> </a:t>
            </a:r>
            <a:r>
              <a:rPr lang="ar-DZ" sz="1800" dirty="0" smtClean="0">
                <a:solidFill>
                  <a:srgbClr val="2015F7"/>
                </a:solidFill>
              </a:rPr>
              <a:t>تقييم </a:t>
            </a:r>
            <a:r>
              <a:rPr lang="ar-DZ" sz="1800" dirty="0">
                <a:solidFill>
                  <a:srgbClr val="2015F7"/>
                </a:solidFill>
              </a:rPr>
              <a:t>سياسة التنمية في </a:t>
            </a:r>
            <a:r>
              <a:rPr lang="ar-DZ" sz="1800" dirty="0" smtClean="0">
                <a:solidFill>
                  <a:srgbClr val="2015F7"/>
                </a:solidFill>
              </a:rPr>
              <a:t>الجزائر</a:t>
            </a:r>
            <a:r>
              <a:rPr lang="fr-FR" sz="1800" dirty="0" smtClean="0">
                <a:solidFill>
                  <a:srgbClr val="2015F7"/>
                </a:solidFill>
              </a:rPr>
              <a:t>   -POLDEVA- </a:t>
            </a:r>
            <a:endParaRPr lang="ar-DZ" sz="1800" dirty="0">
              <a:solidFill>
                <a:srgbClr val="2015F7"/>
              </a:solidFill>
            </a:endParaRP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srgbClr val="2015F7"/>
                </a:solidFill>
              </a:rPr>
              <a:t>مخبر</a:t>
            </a:r>
            <a:r>
              <a:rPr lang="ar-DZ" sz="1800" b="1" dirty="0">
                <a:solidFill>
                  <a:srgbClr val="2015F7"/>
                </a:solidFill>
              </a:rPr>
              <a:t> </a:t>
            </a:r>
            <a:r>
              <a:rPr lang="ar-DZ" sz="1800" dirty="0" smtClean="0">
                <a:solidFill>
                  <a:srgbClr val="2015F7"/>
                </a:solidFill>
              </a:rPr>
              <a:t>إدارة </a:t>
            </a:r>
            <a:r>
              <a:rPr lang="ar-DZ" sz="1800" dirty="0">
                <a:solidFill>
                  <a:srgbClr val="2015F7"/>
                </a:solidFill>
              </a:rPr>
              <a:t>الشركات ورأس المال </a:t>
            </a:r>
            <a:r>
              <a:rPr lang="ar-DZ" sz="1800" dirty="0" smtClean="0">
                <a:solidFill>
                  <a:srgbClr val="2015F7"/>
                </a:solidFill>
              </a:rPr>
              <a:t>الاجتماعي</a:t>
            </a:r>
            <a:r>
              <a:rPr lang="fr-FR" sz="1800" dirty="0" smtClean="0">
                <a:solidFill>
                  <a:srgbClr val="2015F7"/>
                </a:solidFill>
              </a:rPr>
              <a:t>  -MECAS-  </a:t>
            </a:r>
            <a:endParaRPr lang="ar-DZ" sz="1800" dirty="0">
              <a:solidFill>
                <a:srgbClr val="2015F7"/>
              </a:solidFill>
            </a:endParaRP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srgbClr val="2015F7"/>
                </a:solidFill>
              </a:rPr>
              <a:t>مخبر</a:t>
            </a:r>
            <a:r>
              <a:rPr lang="ar-DZ" sz="1800" b="1" dirty="0">
                <a:solidFill>
                  <a:srgbClr val="2015F7"/>
                </a:solidFill>
              </a:rPr>
              <a:t> </a:t>
            </a:r>
            <a:r>
              <a:rPr lang="ar-DZ" sz="1800" dirty="0" smtClean="0">
                <a:solidFill>
                  <a:srgbClr val="2015F7"/>
                </a:solidFill>
              </a:rPr>
              <a:t>الاقتصاد </a:t>
            </a:r>
            <a:r>
              <a:rPr lang="ar-DZ" sz="1800" dirty="0">
                <a:solidFill>
                  <a:srgbClr val="2015F7"/>
                </a:solidFill>
              </a:rPr>
              <a:t>غير الرسمي والمؤسسات </a:t>
            </a:r>
            <a:r>
              <a:rPr lang="ar-DZ" sz="1800" dirty="0" smtClean="0">
                <a:solidFill>
                  <a:srgbClr val="2015F7"/>
                </a:solidFill>
              </a:rPr>
              <a:t>والتنمية</a:t>
            </a:r>
            <a:r>
              <a:rPr lang="fr-FR" sz="1800" dirty="0" smtClean="0">
                <a:solidFill>
                  <a:srgbClr val="2015F7"/>
                </a:solidFill>
              </a:rPr>
              <a:t>  -LAREIID-</a:t>
            </a:r>
            <a:endParaRPr lang="ar-DZ" sz="1800" dirty="0">
              <a:solidFill>
                <a:srgbClr val="2015F7"/>
              </a:solidFill>
            </a:endParaRP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srgbClr val="2015F7"/>
                </a:solidFill>
              </a:rPr>
              <a:t>مخبر</a:t>
            </a:r>
            <a:r>
              <a:rPr lang="ar-DZ" sz="1800" b="1" dirty="0">
                <a:solidFill>
                  <a:srgbClr val="2015F7"/>
                </a:solidFill>
              </a:rPr>
              <a:t> </a:t>
            </a:r>
            <a:r>
              <a:rPr lang="ar-DZ" sz="1800" dirty="0" smtClean="0">
                <a:solidFill>
                  <a:srgbClr val="2015F7"/>
                </a:solidFill>
              </a:rPr>
              <a:t>إدارة </a:t>
            </a:r>
            <a:r>
              <a:rPr lang="ar-DZ" sz="1800" dirty="0">
                <a:solidFill>
                  <a:srgbClr val="2015F7"/>
                </a:solidFill>
              </a:rPr>
              <a:t>الأفراد </a:t>
            </a:r>
            <a:r>
              <a:rPr lang="ar-DZ" sz="1800" dirty="0" smtClean="0">
                <a:solidFill>
                  <a:srgbClr val="2015F7"/>
                </a:solidFill>
              </a:rPr>
              <a:t>والمنظمات</a:t>
            </a:r>
            <a:r>
              <a:rPr lang="fr-FR" sz="1800" dirty="0" smtClean="0">
                <a:solidFill>
                  <a:srgbClr val="2015F7"/>
                </a:solidFill>
              </a:rPr>
              <a:t>-LARMHO- </a:t>
            </a:r>
            <a:endParaRPr lang="ar-DZ" sz="1800" dirty="0">
              <a:solidFill>
                <a:srgbClr val="2015F7"/>
              </a:solidFill>
            </a:endParaRPr>
          </a:p>
          <a:p>
            <a:pPr marL="268288" indent="-268288" algn="r" rtl="1">
              <a:buFont typeface="Wingdings" panose="05000000000000000000" pitchFamily="2" charset="2"/>
              <a:buChar char="ü"/>
              <a:tabLst>
                <a:tab pos="803275" algn="l"/>
              </a:tabLst>
              <a:defRPr/>
            </a:pPr>
            <a:r>
              <a:rPr lang="ar-DZ" sz="1800" dirty="0">
                <a:solidFill>
                  <a:srgbClr val="2015F7"/>
                </a:solidFill>
              </a:rPr>
              <a:t>مخبر</a:t>
            </a:r>
            <a:r>
              <a:rPr lang="ar-DZ" sz="1800" b="1" dirty="0">
                <a:solidFill>
                  <a:srgbClr val="2015F7"/>
                </a:solidFill>
              </a:rPr>
              <a:t> </a:t>
            </a:r>
            <a:r>
              <a:rPr lang="ar-DZ" sz="1800" dirty="0" smtClean="0">
                <a:solidFill>
                  <a:srgbClr val="2015F7"/>
                </a:solidFill>
              </a:rPr>
              <a:t>العملات </a:t>
            </a:r>
            <a:r>
              <a:rPr lang="ar-DZ" sz="1800" dirty="0">
                <a:solidFill>
                  <a:srgbClr val="2015F7"/>
                </a:solidFill>
              </a:rPr>
              <a:t>والمؤسسات المالية في المغرب </a:t>
            </a:r>
            <a:r>
              <a:rPr lang="ar-DZ" sz="1800" dirty="0" smtClean="0">
                <a:solidFill>
                  <a:srgbClr val="2015F7"/>
                </a:solidFill>
              </a:rPr>
              <a:t>العربي</a:t>
            </a:r>
            <a:r>
              <a:rPr lang="fr-FR" sz="1800" dirty="0" smtClean="0">
                <a:solidFill>
                  <a:srgbClr val="2015F7"/>
                </a:solidFill>
              </a:rPr>
              <a:t> -MIFMA-  </a:t>
            </a:r>
            <a:endParaRPr lang="fr-FR" sz="1800" dirty="0">
              <a:solidFill>
                <a:srgbClr val="2015F7"/>
              </a:solidFill>
            </a:endParaRPr>
          </a:p>
          <a:p>
            <a:pPr marL="0" indent="0" algn="r" rtl="1">
              <a:buNone/>
            </a:pPr>
            <a:endParaRPr lang="fr-FR" dirty="0">
              <a:solidFill>
                <a:srgbClr val="2015F7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39952" y="1072319"/>
            <a:ext cx="442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r-FR" b="1" dirty="0" smtClean="0"/>
              <a:t>04</a:t>
            </a:r>
            <a:r>
              <a:rPr lang="ar-DZ" b="1" dirty="0" smtClean="0"/>
              <a:t> اقسام</a:t>
            </a:r>
            <a:endParaRPr lang="fr-FR" b="1" dirty="0" smtClean="0"/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>
                <a:solidFill>
                  <a:srgbClr val="2015F7"/>
                </a:solidFill>
              </a:rPr>
              <a:t>قسم العلوم الاقتصادية</a:t>
            </a:r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 smtClean="0">
                <a:solidFill>
                  <a:srgbClr val="2015F7"/>
                </a:solidFill>
              </a:rPr>
              <a:t>قسم </a:t>
            </a:r>
            <a:r>
              <a:rPr lang="ar-DZ" dirty="0">
                <a:solidFill>
                  <a:srgbClr val="2015F7"/>
                </a:solidFill>
              </a:rPr>
              <a:t>العلوم التجارية</a:t>
            </a:r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 smtClean="0">
                <a:solidFill>
                  <a:srgbClr val="2015F7"/>
                </a:solidFill>
              </a:rPr>
              <a:t>قسم </a:t>
            </a:r>
            <a:r>
              <a:rPr lang="ar-DZ" dirty="0">
                <a:solidFill>
                  <a:srgbClr val="2015F7"/>
                </a:solidFill>
              </a:rPr>
              <a:t>علوم التسيير</a:t>
            </a:r>
          </a:p>
          <a:p>
            <a:pPr marL="268288" indent="-268288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DZ" dirty="0" smtClean="0">
                <a:solidFill>
                  <a:srgbClr val="2015F7"/>
                </a:solidFill>
              </a:rPr>
              <a:t>قسم </a:t>
            </a:r>
            <a:r>
              <a:rPr lang="ar-DZ" dirty="0">
                <a:solidFill>
                  <a:srgbClr val="2015F7"/>
                </a:solidFill>
              </a:rPr>
              <a:t>العلوم المالية و المحاسبة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re 1"/>
          <p:cNvSpPr txBox="1">
            <a:spLocks/>
          </p:cNvSpPr>
          <p:nvPr/>
        </p:nvSpPr>
        <p:spPr bwMode="auto">
          <a:xfrm>
            <a:off x="97835" y="-1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DZ" altLang="en-US" sz="2800" b="1" dirty="0" smtClean="0">
                <a:solidFill>
                  <a:srgbClr val="2015F7"/>
                </a:solidFill>
              </a:rPr>
              <a:t>مجالات التكوين في الليسانس      2025/2024</a:t>
            </a:r>
            <a:endParaRPr lang="fr-FR" altLang="en-US" b="1" dirty="0">
              <a:solidFill>
                <a:srgbClr val="2015F7"/>
              </a:solidFill>
            </a:endParaRPr>
          </a:p>
        </p:txBody>
      </p:sp>
      <p:sp>
        <p:nvSpPr>
          <p:cNvPr id="9" name="Rectangle à coins arrondis 8">
            <a:hlinkClick r:id="rId3" action="ppaction://hlinkfile"/>
          </p:cNvPr>
          <p:cNvSpPr/>
          <p:nvPr/>
        </p:nvSpPr>
        <p:spPr>
          <a:xfrm>
            <a:off x="75410" y="1076440"/>
            <a:ext cx="2059468" cy="11288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المالية و المحاسبة</a:t>
            </a:r>
            <a:endParaRPr lang="ar-DZ" sz="105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55856" y="2326385"/>
            <a:ext cx="2256188" cy="23083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اقتصاد كمي</a:t>
            </a:r>
          </a:p>
          <a:p>
            <a:pPr marL="0" indent="0" algn="r" rtl="1">
              <a:buNone/>
              <a:defRPr/>
            </a:pP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اقتصاد و تسيير المؤسسات</a:t>
            </a: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اقتصاد نقدي و </a:t>
            </a:r>
            <a:r>
              <a:rPr lang="ar-D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مالي</a:t>
            </a:r>
          </a:p>
          <a:p>
            <a:pPr marL="0" indent="0" algn="r" rtl="1">
              <a:buNone/>
              <a:defRPr/>
            </a:pPr>
            <a:endParaRPr lang="ar-DZ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اقتصاد الاعمال</a:t>
            </a: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ar-D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91748" y="2326385"/>
            <a:ext cx="2172816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marL="273050" indent="-273050" algn="r" rtl="1">
              <a:buFont typeface="Courier New" panose="02070309020205020404" pitchFamily="49" charset="0"/>
              <a:buChar char="o"/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التسويق</a:t>
            </a:r>
          </a:p>
          <a:p>
            <a:pPr marL="273050" indent="-273050" algn="r" rtl="1">
              <a:buNone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المالية والتجارة الدولية</a:t>
            </a:r>
          </a:p>
          <a:p>
            <a:pPr marL="273050" indent="-273050" algn="r" rtl="1">
              <a:buNone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-95250" algn="r" rtl="1">
              <a:buFont typeface="Courier New" panose="02070309020205020404" pitchFamily="49" charset="0"/>
              <a:buChar char="o"/>
              <a:defRPr/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218125" y="2309308"/>
            <a:ext cx="235300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المحاسبة</a:t>
            </a:r>
          </a:p>
          <a:p>
            <a:pPr marL="0" indent="0" algn="r" rtl="1">
              <a:buNone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r>
              <a:rPr lang="ar-DZ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المالية</a:t>
            </a:r>
          </a:p>
          <a:p>
            <a:pPr marL="173038" indent="-173038" algn="r" rtl="1">
              <a:buFont typeface="Courier New" panose="02070309020205020404" pitchFamily="49" charset="0"/>
              <a:buChar char="o"/>
              <a:defRPr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92418" y="2319044"/>
            <a:ext cx="2054678" cy="181588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Font typeface="Arial" pitchFamily="34" charset="0"/>
              <a:buChar char="•"/>
              <a:defRPr sz="1800">
                <a:solidFill>
                  <a:srgbClr val="0A385A"/>
                </a:solidFill>
                <a:latin typeface="Arial" charset="0"/>
              </a:defRPr>
            </a:lvl1pPr>
          </a:lstStyle>
          <a:p>
            <a:pPr algn="r" rtl="1">
              <a:buFont typeface="Courier New" pitchFamily="49" charset="0"/>
              <a:buChar char="o"/>
              <a:defRPr/>
            </a:pPr>
            <a:r>
              <a:rPr lang="ar-DZ" altLang="fr-FR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االادارة</a:t>
            </a:r>
            <a:r>
              <a:rPr lang="ar-DZ" altLang="fr-F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المالية </a:t>
            </a:r>
            <a:endParaRPr lang="ar-DZ" alt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Courier New" pitchFamily="49" charset="0"/>
              <a:buChar char="o"/>
              <a:defRPr/>
            </a:pPr>
            <a:endParaRPr lang="en-US" alt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Courier New" pitchFamily="49" charset="0"/>
              <a:buChar char="o"/>
              <a:defRPr/>
            </a:pPr>
            <a:r>
              <a:rPr lang="ar-DZ" alt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ادارة الاعمال</a:t>
            </a:r>
          </a:p>
          <a:p>
            <a:pPr algn="r" rtl="1">
              <a:buFont typeface="Courier New" pitchFamily="49" charset="0"/>
              <a:buChar char="o"/>
              <a:defRPr/>
            </a:pPr>
            <a:endParaRPr lang="en-US" alt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Courier New" pitchFamily="49" charset="0"/>
              <a:buChar char="o"/>
              <a:defRPr/>
            </a:pPr>
            <a:r>
              <a:rPr lang="ar-DZ" sz="1600" b="1" dirty="0">
                <a:solidFill>
                  <a:schemeClr val="tx1"/>
                </a:solidFill>
              </a:rPr>
              <a:t>ادارة الموارد البشرية</a:t>
            </a:r>
          </a:p>
          <a:p>
            <a:pPr algn="r" rtl="1">
              <a:buFont typeface="Courier New" pitchFamily="49" charset="0"/>
              <a:buChar char="o"/>
              <a:defRPr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Courier New" pitchFamily="49" charset="0"/>
              <a:buChar char="o"/>
              <a:defRPr/>
            </a:pPr>
            <a:endParaRPr lang="ar-D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>
            <a:hlinkClick r:id="rId4" action="ppaction://hlinkfile"/>
          </p:cNvPr>
          <p:cNvSpPr/>
          <p:nvPr/>
        </p:nvSpPr>
        <p:spPr>
          <a:xfrm>
            <a:off x="2532280" y="1044151"/>
            <a:ext cx="2059468" cy="1161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علوم التسيير</a:t>
            </a:r>
          </a:p>
        </p:txBody>
      </p:sp>
      <p:sp>
        <p:nvSpPr>
          <p:cNvPr id="18" name="Rectangle à coins arrondis 17">
            <a:hlinkClick r:id="rId5" action="ppaction://hlinkfile"/>
          </p:cNvPr>
          <p:cNvSpPr/>
          <p:nvPr/>
        </p:nvSpPr>
        <p:spPr>
          <a:xfrm>
            <a:off x="4716538" y="1044151"/>
            <a:ext cx="2059468" cy="11611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التجارية</a:t>
            </a:r>
          </a:p>
        </p:txBody>
      </p:sp>
      <p:sp>
        <p:nvSpPr>
          <p:cNvPr id="19" name="Rectangle à coins arrondis 18">
            <a:hlinkClick r:id="rId6" action="ppaction://hlinkfile"/>
          </p:cNvPr>
          <p:cNvSpPr/>
          <p:nvPr/>
        </p:nvSpPr>
        <p:spPr>
          <a:xfrm>
            <a:off x="6870656" y="1027679"/>
            <a:ext cx="2059466" cy="11776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b="1" dirty="0">
                <a:solidFill>
                  <a:schemeClr val="bg1"/>
                </a:solidFill>
              </a:rPr>
              <a:t>العلوم </a:t>
            </a:r>
            <a:r>
              <a:rPr lang="ar-DZ" b="1" dirty="0" smtClean="0">
                <a:solidFill>
                  <a:schemeClr val="bg1"/>
                </a:solidFill>
              </a:rPr>
              <a:t>الاقتصادية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8" y="4380836"/>
            <a:ext cx="2059468" cy="136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2" y="4380836"/>
            <a:ext cx="2059027" cy="136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77" y="4221088"/>
            <a:ext cx="2059468" cy="136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C:\Users\user\Downloads\téléchargement 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52578" y="4134926"/>
            <a:ext cx="2059466" cy="136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itre 1"/>
          <p:cNvSpPr txBox="1">
            <a:spLocks/>
          </p:cNvSpPr>
          <p:nvPr/>
        </p:nvSpPr>
        <p:spPr bwMode="auto">
          <a:xfrm>
            <a:off x="277622" y="6101913"/>
            <a:ext cx="8686800" cy="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DZ" altLang="en-US" sz="1400" b="1" dirty="0" smtClean="0">
                <a:solidFill>
                  <a:srgbClr val="FF0000"/>
                </a:solidFill>
              </a:rPr>
              <a:t>للحصول على برامج التخصصات الرجاء النقر على الفروع في الاعلى </a:t>
            </a:r>
            <a:r>
              <a:rPr lang="fr-FR" altLang="en-US" sz="1400" b="1" dirty="0" smtClean="0">
                <a:solidFill>
                  <a:srgbClr val="FF0000"/>
                </a:solidFill>
              </a:rPr>
              <a:t>:  </a:t>
            </a:r>
            <a:r>
              <a:rPr lang="ar-DZ" altLang="en-US" sz="1400" b="1" dirty="0" smtClean="0">
                <a:solidFill>
                  <a:srgbClr val="FF0000"/>
                </a:solidFill>
              </a:rPr>
              <a:t> </a:t>
            </a:r>
            <a:r>
              <a:rPr lang="fr-FR" altLang="en-US" sz="1400" b="1" dirty="0" smtClean="0">
                <a:solidFill>
                  <a:srgbClr val="FF0000"/>
                </a:solidFill>
              </a:rPr>
              <a:t>« </a:t>
            </a:r>
            <a:r>
              <a:rPr lang="ar-DZ" altLang="en-US" sz="1400" b="1" dirty="0" smtClean="0"/>
              <a:t>العلوم الاقتصادية – العلوم التجارية –علوم التسيير –العلوم المالية</a:t>
            </a:r>
            <a:r>
              <a:rPr lang="fr-FR" altLang="en-US" sz="1400" b="1" dirty="0" smtClean="0"/>
              <a:t> »</a:t>
            </a:r>
            <a:r>
              <a:rPr lang="ar-DZ" altLang="en-US" sz="1400" b="1" dirty="0" smtClean="0"/>
              <a:t>  </a:t>
            </a:r>
            <a:endParaRPr lang="fr-F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187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re 1"/>
          <p:cNvSpPr txBox="1">
            <a:spLocks/>
          </p:cNvSpPr>
          <p:nvPr/>
        </p:nvSpPr>
        <p:spPr bwMode="auto">
          <a:xfrm>
            <a:off x="0" y="0"/>
            <a:ext cx="8686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4429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DZ" altLang="en-US" sz="2800" b="1" dirty="0" smtClean="0">
                <a:solidFill>
                  <a:srgbClr val="2015F7"/>
                </a:solidFill>
              </a:rPr>
              <a:t>المسار البيداغوجي</a:t>
            </a:r>
            <a:endParaRPr lang="fr-FR" altLang="en-US" b="1" dirty="0">
              <a:solidFill>
                <a:srgbClr val="2015F7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5358" y="1326442"/>
            <a:ext cx="8082697" cy="3743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ل1 السنة الاولى جدع مشترك</a:t>
            </a:r>
            <a:endParaRPr lang="fr-F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5358" y="2069799"/>
            <a:ext cx="2072806" cy="4254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ل 2 </a:t>
            </a:r>
            <a:r>
              <a:rPr lang="ar-DZ" sz="1200" b="1" dirty="0"/>
              <a:t>شعبة</a:t>
            </a:r>
            <a:endParaRPr lang="fr-FR" sz="1200" b="1" dirty="0"/>
          </a:p>
          <a:p>
            <a:pPr algn="ctr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العلوم </a:t>
            </a:r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المالية و المحاسبة</a:t>
            </a:r>
          </a:p>
          <a:p>
            <a:pPr algn="ctr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fr-F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226895" y="2198245"/>
            <a:ext cx="1911634" cy="296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ل 2 </a:t>
            </a:r>
            <a:r>
              <a:rPr lang="ar-DZ" sz="1200" b="1" dirty="0"/>
              <a:t>شعبة</a:t>
            </a:r>
            <a:endParaRPr lang="fr-FR" sz="1200" b="1" dirty="0"/>
          </a:p>
          <a:p>
            <a:pPr algn="ctr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العلوم </a:t>
            </a:r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التسيير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4252430" y="2173607"/>
            <a:ext cx="1798079" cy="321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ل 2 </a:t>
            </a:r>
            <a:r>
              <a:rPr lang="ar-DZ" sz="1200" b="1" dirty="0"/>
              <a:t>شعبة</a:t>
            </a:r>
            <a:endParaRPr lang="fr-FR" sz="1200" b="1" dirty="0"/>
          </a:p>
          <a:p>
            <a:pPr algn="ctr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العلوم </a:t>
            </a:r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التجارية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171677" y="2173607"/>
            <a:ext cx="1937704" cy="369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DZ" sz="1200" b="1" dirty="0">
                <a:solidFill>
                  <a:schemeClr val="accent2">
                    <a:lumMod val="50000"/>
                  </a:schemeClr>
                </a:solidFill>
              </a:rPr>
              <a:t>ل 2 شعبة</a:t>
            </a:r>
          </a:p>
          <a:p>
            <a:pPr algn="ctr" rtl="1"/>
            <a:r>
              <a:rPr lang="ar-DZ" sz="1200" b="1" dirty="0" smtClean="0">
                <a:solidFill>
                  <a:schemeClr val="accent2">
                    <a:lumMod val="50000"/>
                  </a:schemeClr>
                </a:solidFill>
              </a:rPr>
              <a:t>العلوم الاقتصادية</a:t>
            </a:r>
          </a:p>
          <a:p>
            <a:pPr algn="ctr"/>
            <a:endParaRPr lang="fr-FR" dirty="0"/>
          </a:p>
        </p:txBody>
      </p:sp>
      <p:sp>
        <p:nvSpPr>
          <p:cNvPr id="55" name="Rectangle à coins arrondis 54"/>
          <p:cNvSpPr/>
          <p:nvPr/>
        </p:nvSpPr>
        <p:spPr>
          <a:xfrm>
            <a:off x="5230338" y="3443714"/>
            <a:ext cx="820171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600" b="1" dirty="0">
                <a:latin typeface="Arabic Typesetting" pitchFamily="66" charset="-78"/>
                <a:cs typeface="Arabic Typesetting" pitchFamily="66" charset="-78"/>
              </a:rPr>
              <a:t>تسويق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5143484" y="5098991"/>
            <a:ext cx="907025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1600" b="1" dirty="0">
                <a:latin typeface="Arabic Typesetting" pitchFamily="66" charset="-78"/>
                <a:cs typeface="Arabic Typesetting" pitchFamily="66" charset="-78"/>
              </a:rPr>
              <a:t>مالية و تجارة دولية</a:t>
            </a:r>
          </a:p>
          <a:p>
            <a:pPr algn="ctr"/>
            <a:endParaRPr lang="fr-FR" dirty="0"/>
          </a:p>
        </p:txBody>
      </p:sp>
      <p:sp>
        <p:nvSpPr>
          <p:cNvPr id="57" name="Rectangle à coins arrondis 56"/>
          <p:cNvSpPr/>
          <p:nvPr/>
        </p:nvSpPr>
        <p:spPr>
          <a:xfrm flipH="1">
            <a:off x="4315128" y="5778144"/>
            <a:ext cx="1008110" cy="5821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800" dirty="0"/>
          </a:p>
          <a:p>
            <a:pPr algn="ctr"/>
            <a:r>
              <a:rPr lang="ar-DZ" sz="1400" b="1" dirty="0" smtClean="0">
                <a:latin typeface="Arabic Typesetting" pitchFamily="66" charset="-78"/>
                <a:cs typeface="Arabic Typesetting" pitchFamily="66" charset="-78"/>
              </a:rPr>
              <a:t>مالية و تجارة </a:t>
            </a:r>
            <a:r>
              <a:rPr lang="ar-DZ" sz="1400" b="1" dirty="0">
                <a:latin typeface="Arabic Typesetting" pitchFamily="66" charset="-78"/>
                <a:cs typeface="Arabic Typesetting" pitchFamily="66" charset="-78"/>
              </a:rPr>
              <a:t>دولية</a:t>
            </a:r>
          </a:p>
          <a:p>
            <a:pPr algn="ctr"/>
            <a:endParaRPr lang="fr-FR" dirty="0"/>
          </a:p>
        </p:txBody>
      </p:sp>
      <p:sp>
        <p:nvSpPr>
          <p:cNvPr id="58" name="Rectangle à coins arrondis 57"/>
          <p:cNvSpPr/>
          <p:nvPr/>
        </p:nvSpPr>
        <p:spPr>
          <a:xfrm flipH="1">
            <a:off x="4252430" y="4472289"/>
            <a:ext cx="101594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latin typeface="Arabic Typesetting" pitchFamily="66" charset="-78"/>
                <a:cs typeface="Arabic Typesetting" pitchFamily="66" charset="-78"/>
              </a:rPr>
              <a:t> تسويق </a:t>
            </a:r>
            <a:r>
              <a:rPr lang="ar-DZ" sz="1600" b="1" dirty="0"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DZ" sz="1600" b="1" dirty="0" smtClean="0">
                <a:latin typeface="Arabic Typesetting" pitchFamily="66" charset="-78"/>
                <a:cs typeface="Arabic Typesetting" pitchFamily="66" charset="-78"/>
              </a:rPr>
              <a:t>لخدمات</a:t>
            </a:r>
            <a:endParaRPr lang="fr-FR" sz="16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9" name="Rectangle à coins arrondis 58"/>
          <p:cNvSpPr/>
          <p:nvPr/>
        </p:nvSpPr>
        <p:spPr>
          <a:xfrm flipH="1">
            <a:off x="3377927" y="3750858"/>
            <a:ext cx="738393" cy="34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DZ" sz="1000" b="1" dirty="0" smtClean="0">
                <a:latin typeface="Traditional Arabic" pitchFamily="18" charset="-78"/>
                <a:cs typeface="Traditional Arabic" pitchFamily="18" charset="-78"/>
              </a:rPr>
              <a:t>الادارة المالية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3355497" y="5832527"/>
            <a:ext cx="783031" cy="4118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إدارة الاعمال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4" name="Rectangle à coins arrondis 63"/>
          <p:cNvSpPr/>
          <p:nvPr/>
        </p:nvSpPr>
        <p:spPr>
          <a:xfrm flipH="1">
            <a:off x="2226893" y="4418483"/>
            <a:ext cx="792089" cy="4213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900" b="1" dirty="0" smtClean="0">
                <a:latin typeface="Traditional Arabic" pitchFamily="18" charset="-78"/>
                <a:cs typeface="Traditional Arabic" pitchFamily="18" charset="-78"/>
              </a:rPr>
              <a:t>إدارة </a:t>
            </a:r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الموارد البشرية</a:t>
            </a:r>
          </a:p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6" name="Rectangle à coins arrondis 65"/>
          <p:cNvSpPr/>
          <p:nvPr/>
        </p:nvSpPr>
        <p:spPr>
          <a:xfrm flipH="1">
            <a:off x="2226892" y="3725697"/>
            <a:ext cx="780063" cy="353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DZ" sz="800" b="1" dirty="0" smtClean="0">
                <a:latin typeface="Traditional Arabic" pitchFamily="18" charset="-78"/>
                <a:cs typeface="Traditional Arabic" pitchFamily="18" charset="-78"/>
              </a:rPr>
              <a:t>ا</a:t>
            </a:r>
          </a:p>
          <a:p>
            <a:pPr algn="ctr" rtl="1"/>
            <a:endParaRPr lang="ar-DZ" sz="8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900" b="1" dirty="0" smtClean="0">
                <a:latin typeface="Traditional Arabic" pitchFamily="18" charset="-78"/>
                <a:cs typeface="Traditional Arabic" pitchFamily="18" charset="-78"/>
              </a:rPr>
              <a:t>التسيير </a:t>
            </a:r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العمومي</a:t>
            </a:r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sz="600" b="1" dirty="0">
              <a:latin typeface="Arial" pitchFamily="34" charset="0"/>
              <a:cs typeface="Arial" pitchFamily="34" charset="0"/>
            </a:endParaRPr>
          </a:p>
          <a:p>
            <a:pPr algn="ctr" rtl="1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 flipH="1">
            <a:off x="3366447" y="4725933"/>
            <a:ext cx="772081" cy="438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إدارة الموارد البشرية</a:t>
            </a:r>
          </a:p>
          <a:p>
            <a:pPr algn="ctr"/>
            <a:endParaRPr lang="fr-FR" dirty="0"/>
          </a:p>
        </p:txBody>
      </p:sp>
      <p:sp>
        <p:nvSpPr>
          <p:cNvPr id="71" name="Rectangle à coins arrondis 70"/>
          <p:cNvSpPr/>
          <p:nvPr/>
        </p:nvSpPr>
        <p:spPr>
          <a:xfrm flipH="1">
            <a:off x="2247738" y="5004683"/>
            <a:ext cx="771244" cy="388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المقاولتية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/>
          </a:p>
        </p:txBody>
      </p:sp>
      <p:sp>
        <p:nvSpPr>
          <p:cNvPr id="73" name="Rectangle à coins arrondis 72"/>
          <p:cNvSpPr/>
          <p:nvPr/>
        </p:nvSpPr>
        <p:spPr>
          <a:xfrm>
            <a:off x="2247738" y="5610815"/>
            <a:ext cx="771244" cy="3327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900" b="1" dirty="0" smtClean="0">
                <a:latin typeface="Traditional Arabic" pitchFamily="18" charset="-78"/>
                <a:cs typeface="Traditional Arabic" pitchFamily="18" charset="-78"/>
              </a:rPr>
              <a:t>إدارة </a:t>
            </a:r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الموارد البشرية</a:t>
            </a:r>
          </a:p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235712" y="6225456"/>
            <a:ext cx="771244" cy="2953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1000" b="1" dirty="0">
                <a:latin typeface="Traditional Arabic" pitchFamily="18" charset="-78"/>
                <a:cs typeface="Traditional Arabic" pitchFamily="18" charset="-78"/>
              </a:rPr>
              <a:t>المقاولتية</a:t>
            </a:r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sz="1000" b="1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08" name="Connecteur en angle 107"/>
          <p:cNvCxnSpPr>
            <a:stCxn id="55" idx="2"/>
            <a:endCxn id="58" idx="1"/>
          </p:cNvCxnSpPr>
          <p:nvPr/>
        </p:nvCxnSpPr>
        <p:spPr>
          <a:xfrm rot="5400000">
            <a:off x="5030121" y="4114013"/>
            <a:ext cx="848555" cy="37205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>
            <a:stCxn id="56" idx="2"/>
            <a:endCxn id="57" idx="1"/>
          </p:cNvCxnSpPr>
          <p:nvPr/>
        </p:nvCxnSpPr>
        <p:spPr>
          <a:xfrm rot="5400000">
            <a:off x="5227028" y="5699258"/>
            <a:ext cx="466180" cy="273759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>
            <a:stCxn id="61" idx="1"/>
            <a:endCxn id="73" idx="3"/>
          </p:cNvCxnSpPr>
          <p:nvPr/>
        </p:nvCxnSpPr>
        <p:spPr>
          <a:xfrm flipH="1" flipV="1">
            <a:off x="3018982" y="5777168"/>
            <a:ext cx="336515" cy="261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59" idx="3"/>
            <a:endCxn id="66" idx="1"/>
          </p:cNvCxnSpPr>
          <p:nvPr/>
        </p:nvCxnSpPr>
        <p:spPr>
          <a:xfrm flipH="1" flipV="1">
            <a:off x="3006955" y="3902473"/>
            <a:ext cx="370972" cy="19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stCxn id="70" idx="3"/>
          </p:cNvCxnSpPr>
          <p:nvPr/>
        </p:nvCxnSpPr>
        <p:spPr>
          <a:xfrm flipH="1" flipV="1">
            <a:off x="3018982" y="4724710"/>
            <a:ext cx="347465" cy="2206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>
            <a:stCxn id="70" idx="3"/>
          </p:cNvCxnSpPr>
          <p:nvPr/>
        </p:nvCxnSpPr>
        <p:spPr>
          <a:xfrm flipH="1">
            <a:off x="3018982" y="4945329"/>
            <a:ext cx="347465" cy="253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>
            <a:stCxn id="61" idx="1"/>
            <a:endCxn id="74" idx="3"/>
          </p:cNvCxnSpPr>
          <p:nvPr/>
        </p:nvCxnSpPr>
        <p:spPr>
          <a:xfrm flipH="1">
            <a:off x="3006956" y="6038432"/>
            <a:ext cx="348541" cy="334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9" name="Rectangle à coins arrondis 168"/>
          <p:cNvSpPr/>
          <p:nvPr/>
        </p:nvSpPr>
        <p:spPr>
          <a:xfrm>
            <a:off x="1286003" y="3614310"/>
            <a:ext cx="783031" cy="34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900" b="1" dirty="0" smtClean="0">
                <a:latin typeface="Traditional Arabic" pitchFamily="18" charset="-78"/>
                <a:cs typeface="Traditional Arabic" pitchFamily="18" charset="-78"/>
              </a:rPr>
              <a:t>المحاسبة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à coins arrondis 169"/>
          <p:cNvSpPr/>
          <p:nvPr/>
        </p:nvSpPr>
        <p:spPr>
          <a:xfrm>
            <a:off x="1261067" y="5397133"/>
            <a:ext cx="783031" cy="4118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900" b="1" dirty="0" smtClean="0">
                <a:latin typeface="Traditional Arabic" pitchFamily="18" charset="-78"/>
                <a:cs typeface="Traditional Arabic" pitchFamily="18" charset="-78"/>
              </a:rPr>
              <a:t>المالية</a:t>
            </a:r>
            <a:endParaRPr lang="fr-FR" sz="900" dirty="0"/>
          </a:p>
        </p:txBody>
      </p:sp>
      <p:sp>
        <p:nvSpPr>
          <p:cNvPr id="172" name="Rectangle à coins arrondis 171"/>
          <p:cNvSpPr/>
          <p:nvPr/>
        </p:nvSpPr>
        <p:spPr>
          <a:xfrm>
            <a:off x="70938" y="3349278"/>
            <a:ext cx="876430" cy="353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محاسبة ومراجعة</a:t>
            </a:r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Rectangle à coins arrondis 174"/>
          <p:cNvSpPr/>
          <p:nvPr/>
        </p:nvSpPr>
        <p:spPr>
          <a:xfrm>
            <a:off x="70936" y="3830575"/>
            <a:ext cx="876433" cy="3437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محاسبة </a:t>
            </a:r>
            <a:r>
              <a:rPr lang="ar-DZ" sz="900" b="1" dirty="0" smtClean="0">
                <a:latin typeface="Traditional Arabic" pitchFamily="18" charset="-78"/>
                <a:cs typeface="Traditional Arabic" pitchFamily="18" charset="-78"/>
              </a:rPr>
              <a:t>وجباية معمقة</a:t>
            </a:r>
            <a:endParaRPr lang="fr-FR" sz="900" dirty="0"/>
          </a:p>
        </p:txBody>
      </p:sp>
      <p:sp>
        <p:nvSpPr>
          <p:cNvPr id="176" name="Rectangle à coins arrondis 175"/>
          <p:cNvSpPr/>
          <p:nvPr/>
        </p:nvSpPr>
        <p:spPr>
          <a:xfrm>
            <a:off x="88961" y="5098991"/>
            <a:ext cx="876432" cy="403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DZ" sz="900" b="1" dirty="0" smtClean="0">
                <a:latin typeface="Traditional Arabic" pitchFamily="18" charset="-78"/>
                <a:cs typeface="Traditional Arabic" pitchFamily="18" charset="-78"/>
              </a:rPr>
              <a:t>مالية </a:t>
            </a:r>
            <a:r>
              <a:rPr lang="ar-DZ" sz="900" b="1" dirty="0">
                <a:latin typeface="Traditional Arabic" pitchFamily="18" charset="-78"/>
                <a:cs typeface="Traditional Arabic" pitchFamily="18" charset="-78"/>
              </a:rPr>
              <a:t>البنوك والتأمينات</a:t>
            </a:r>
          </a:p>
          <a:p>
            <a:pPr algn="ctr"/>
            <a:endParaRPr lang="fr-FR" sz="9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7" name="Rectangle à coins arrondis 176"/>
          <p:cNvSpPr/>
          <p:nvPr/>
        </p:nvSpPr>
        <p:spPr>
          <a:xfrm>
            <a:off x="82717" y="5675493"/>
            <a:ext cx="864651" cy="4646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DZ" sz="11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مالية المؤسسة</a:t>
            </a:r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79" name="Connecteur droit avec flèche 178"/>
          <p:cNvCxnSpPr>
            <a:stCxn id="170" idx="1"/>
            <a:endCxn id="176" idx="3"/>
          </p:cNvCxnSpPr>
          <p:nvPr/>
        </p:nvCxnSpPr>
        <p:spPr>
          <a:xfrm flipH="1" flipV="1">
            <a:off x="965393" y="5300780"/>
            <a:ext cx="295674" cy="302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>
            <a:stCxn id="169" idx="1"/>
            <a:endCxn id="172" idx="3"/>
          </p:cNvCxnSpPr>
          <p:nvPr/>
        </p:nvCxnSpPr>
        <p:spPr>
          <a:xfrm flipH="1" flipV="1">
            <a:off x="947368" y="3526054"/>
            <a:ext cx="338635" cy="259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3" name="Connecteur droit avec flèche 182"/>
          <p:cNvCxnSpPr>
            <a:stCxn id="169" idx="1"/>
            <a:endCxn id="175" idx="3"/>
          </p:cNvCxnSpPr>
          <p:nvPr/>
        </p:nvCxnSpPr>
        <p:spPr>
          <a:xfrm flipH="1">
            <a:off x="947369" y="3785648"/>
            <a:ext cx="338634" cy="216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9" name="Rectangle à coins arrondis 208"/>
          <p:cNvSpPr/>
          <p:nvPr/>
        </p:nvSpPr>
        <p:spPr>
          <a:xfrm>
            <a:off x="662253" y="2548238"/>
            <a:ext cx="7028682" cy="22757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solidFill>
                  <a:srgbClr val="E55B3F"/>
                </a:solidFill>
                <a:latin typeface="Arial" pitchFamily="34" charset="0"/>
                <a:cs typeface="Arial" pitchFamily="34" charset="0"/>
              </a:rPr>
              <a:t>توجيه الطلبة من الليسانس الى الماستر</a:t>
            </a:r>
            <a:endParaRPr lang="fr-FR" sz="1400" b="1" dirty="0">
              <a:solidFill>
                <a:srgbClr val="E55B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55358" y="890472"/>
            <a:ext cx="2080739" cy="3372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المالية و المحاسبة</a:t>
            </a:r>
            <a:endParaRPr lang="ar-DZ" sz="1050" b="1" dirty="0">
              <a:solidFill>
                <a:schemeClr val="bg1"/>
              </a:solidFill>
            </a:endParaRPr>
          </a:p>
        </p:txBody>
      </p:sp>
      <p:sp>
        <p:nvSpPr>
          <p:cNvPr id="85" name="Rectangle à coins arrondis 84"/>
          <p:cNvSpPr/>
          <p:nvPr/>
        </p:nvSpPr>
        <p:spPr>
          <a:xfrm>
            <a:off x="2182540" y="890472"/>
            <a:ext cx="1933780" cy="346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علوم التسيير</a:t>
            </a:r>
          </a:p>
        </p:txBody>
      </p:sp>
      <p:sp>
        <p:nvSpPr>
          <p:cNvPr id="86" name="Rectangle à coins arrondis 85"/>
          <p:cNvSpPr/>
          <p:nvPr/>
        </p:nvSpPr>
        <p:spPr>
          <a:xfrm>
            <a:off x="4176594" y="894761"/>
            <a:ext cx="1933780" cy="346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التجارية</a:t>
            </a:r>
          </a:p>
        </p:txBody>
      </p:sp>
      <p:sp>
        <p:nvSpPr>
          <p:cNvPr id="87" name="Rectangle à coins arrondis 86"/>
          <p:cNvSpPr/>
          <p:nvPr/>
        </p:nvSpPr>
        <p:spPr>
          <a:xfrm>
            <a:off x="6175602" y="894761"/>
            <a:ext cx="1933778" cy="351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DZ" b="1" dirty="0">
                <a:solidFill>
                  <a:schemeClr val="bg1"/>
                </a:solidFill>
              </a:rPr>
              <a:t>العلوم الاقتصادية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à coins arrondis 103"/>
          <p:cNvSpPr/>
          <p:nvPr/>
        </p:nvSpPr>
        <p:spPr>
          <a:xfrm>
            <a:off x="180878" y="1813331"/>
            <a:ext cx="7928502" cy="2103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1400" b="1" dirty="0" smtClean="0">
                <a:solidFill>
                  <a:srgbClr val="E55B3F"/>
                </a:solidFill>
                <a:latin typeface="Arial" pitchFamily="34" charset="0"/>
                <a:cs typeface="Arial" pitchFamily="34" charset="0"/>
              </a:rPr>
              <a:t>توجيه الطلبة من الليسانس 1 </a:t>
            </a:r>
            <a:r>
              <a:rPr lang="ar-DZ" sz="1400" b="1" dirty="0">
                <a:solidFill>
                  <a:srgbClr val="E55B3F"/>
                </a:solidFill>
                <a:latin typeface="Arial" pitchFamily="34" charset="0"/>
                <a:cs typeface="Arial" pitchFamily="34" charset="0"/>
              </a:rPr>
              <a:t>الى الليسانس </a:t>
            </a:r>
            <a:r>
              <a:rPr lang="ar-DZ" sz="1400" b="1" dirty="0" smtClean="0">
                <a:solidFill>
                  <a:srgbClr val="E55B3F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fr-FR" sz="1400" b="1" dirty="0">
              <a:solidFill>
                <a:srgbClr val="E55B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à coins arrondis 191"/>
          <p:cNvSpPr/>
          <p:nvPr/>
        </p:nvSpPr>
        <p:spPr>
          <a:xfrm>
            <a:off x="6179722" y="3434841"/>
            <a:ext cx="845306" cy="408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800" dirty="0" smtClean="0"/>
          </a:p>
          <a:p>
            <a:pPr algn="ctr" rtl="1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كمي</a:t>
            </a:r>
          </a:p>
          <a:p>
            <a:pPr algn="ctr"/>
            <a:endParaRPr lang="fr-FR" dirty="0"/>
          </a:p>
        </p:txBody>
      </p:sp>
      <p:sp>
        <p:nvSpPr>
          <p:cNvPr id="193" name="Rectangle à coins arrondis 192"/>
          <p:cNvSpPr/>
          <p:nvPr/>
        </p:nvSpPr>
        <p:spPr>
          <a:xfrm>
            <a:off x="6171677" y="4992938"/>
            <a:ext cx="845307" cy="4725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800" dirty="0"/>
          </a:p>
          <a:p>
            <a:pPr algn="ctr" rtl="1"/>
            <a:endParaRPr lang="fr-FR" sz="800" b="1" dirty="0"/>
          </a:p>
          <a:p>
            <a:pPr algn="r" rtl="1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تحليل اقتصادي واستشراف</a:t>
            </a:r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/>
          </a:p>
        </p:txBody>
      </p:sp>
      <p:sp>
        <p:nvSpPr>
          <p:cNvPr id="194" name="Rectangle à coins arrondis 193"/>
          <p:cNvSpPr/>
          <p:nvPr/>
        </p:nvSpPr>
        <p:spPr>
          <a:xfrm>
            <a:off x="6163743" y="5799473"/>
            <a:ext cx="845305" cy="461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</a:t>
            </a:r>
            <a:r>
              <a:rPr lang="ar-DZ" sz="1100" b="1" dirty="0" smtClean="0">
                <a:latin typeface="Traditional Arabic" pitchFamily="18" charset="-78"/>
                <a:cs typeface="Traditional Arabic" pitchFamily="18" charset="-78"/>
              </a:rPr>
              <a:t>نقدي و المالي</a:t>
            </a:r>
            <a:endParaRPr lang="ar-DZ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/>
          </a:p>
        </p:txBody>
      </p:sp>
      <p:sp>
        <p:nvSpPr>
          <p:cNvPr id="195" name="Rectangle à coins arrondis 194"/>
          <p:cNvSpPr/>
          <p:nvPr/>
        </p:nvSpPr>
        <p:spPr>
          <a:xfrm>
            <a:off x="6179723" y="4076574"/>
            <a:ext cx="82932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100" b="1" dirty="0" smtClean="0">
                <a:latin typeface="Traditional Arabic" pitchFamily="18" charset="-78"/>
                <a:cs typeface="Traditional Arabic" pitchFamily="18" charset="-78"/>
              </a:rPr>
              <a:t>اقتصاد </a:t>
            </a:r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وتسيير المؤسسات</a:t>
            </a:r>
          </a:p>
          <a:p>
            <a:pPr algn="ctr"/>
            <a:endParaRPr lang="fr-FR" dirty="0"/>
          </a:p>
        </p:txBody>
      </p:sp>
      <p:cxnSp>
        <p:nvCxnSpPr>
          <p:cNvPr id="196" name="Connecteur en angle 195"/>
          <p:cNvCxnSpPr/>
          <p:nvPr/>
        </p:nvCxnSpPr>
        <p:spPr>
          <a:xfrm rot="10800000">
            <a:off x="7029122" y="3622090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7" name="Connecteur en angle 196"/>
          <p:cNvCxnSpPr/>
          <p:nvPr/>
        </p:nvCxnSpPr>
        <p:spPr>
          <a:xfrm rot="10800000">
            <a:off x="6984244" y="4328602"/>
            <a:ext cx="324733" cy="132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8" name="Connecteur en angle 197"/>
          <p:cNvCxnSpPr>
            <a:endCxn id="193" idx="3"/>
          </p:cNvCxnSpPr>
          <p:nvPr/>
        </p:nvCxnSpPr>
        <p:spPr>
          <a:xfrm rot="10800000">
            <a:off x="7016985" y="5229200"/>
            <a:ext cx="291993" cy="64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9" name="Connecteur en angle 198"/>
          <p:cNvCxnSpPr/>
          <p:nvPr/>
        </p:nvCxnSpPr>
        <p:spPr>
          <a:xfrm rot="10800000">
            <a:off x="7029122" y="5998273"/>
            <a:ext cx="359641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" name="Rectangle à coins arrondis 204"/>
          <p:cNvSpPr/>
          <p:nvPr/>
        </p:nvSpPr>
        <p:spPr>
          <a:xfrm>
            <a:off x="7346942" y="3434841"/>
            <a:ext cx="791115" cy="40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1200" b="1" dirty="0">
                <a:latin typeface="Traditional Arabic" pitchFamily="18" charset="-78"/>
                <a:cs typeface="Traditional Arabic" pitchFamily="18" charset="-78"/>
              </a:rPr>
              <a:t>اقتصاد كمي</a:t>
            </a:r>
          </a:p>
          <a:p>
            <a:pPr algn="ctr" rtl="1"/>
            <a:endParaRPr lang="fr-FR" dirty="0"/>
          </a:p>
        </p:txBody>
      </p:sp>
      <p:sp>
        <p:nvSpPr>
          <p:cNvPr id="206" name="Rectangle à coins arrondis 205"/>
          <p:cNvSpPr/>
          <p:nvPr/>
        </p:nvSpPr>
        <p:spPr>
          <a:xfrm>
            <a:off x="7332462" y="5007431"/>
            <a:ext cx="796426" cy="4725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-DZ" sz="12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endParaRPr lang="ar-DZ" sz="12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DZ" sz="1200" b="1" dirty="0" smtClean="0">
                <a:latin typeface="Traditional Arabic" pitchFamily="18" charset="-78"/>
                <a:cs typeface="Traditional Arabic" pitchFamily="18" charset="-78"/>
              </a:rPr>
              <a:t>اقتصاد </a:t>
            </a:r>
            <a:r>
              <a:rPr lang="ar-DZ" sz="1200" b="1" dirty="0">
                <a:latin typeface="Traditional Arabic" pitchFamily="18" charset="-78"/>
                <a:cs typeface="Traditional Arabic" pitchFamily="18" charset="-78"/>
              </a:rPr>
              <a:t>الاعمال</a:t>
            </a:r>
          </a:p>
          <a:p>
            <a:pPr algn="ctr" rtl="1"/>
            <a:endParaRPr lang="fr-FR" dirty="0"/>
          </a:p>
        </p:txBody>
      </p:sp>
      <p:sp>
        <p:nvSpPr>
          <p:cNvPr id="208" name="Rectangle à coins arrondis 207"/>
          <p:cNvSpPr/>
          <p:nvPr/>
        </p:nvSpPr>
        <p:spPr>
          <a:xfrm>
            <a:off x="7411997" y="5790844"/>
            <a:ext cx="726060" cy="478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اقتصاد نقدي و </a:t>
            </a:r>
            <a:r>
              <a:rPr lang="ar-DZ" sz="1100" b="1" dirty="0" smtClean="0">
                <a:latin typeface="Traditional Arabic" pitchFamily="18" charset="-78"/>
                <a:cs typeface="Traditional Arabic" pitchFamily="18" charset="-78"/>
              </a:rPr>
              <a:t>المالي</a:t>
            </a:r>
            <a:endParaRPr lang="ar-DZ" sz="11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fr-FR" dirty="0"/>
          </a:p>
        </p:txBody>
      </p:sp>
      <p:sp>
        <p:nvSpPr>
          <p:cNvPr id="210" name="Rectangle à coins arrondis 209"/>
          <p:cNvSpPr/>
          <p:nvPr/>
        </p:nvSpPr>
        <p:spPr>
          <a:xfrm>
            <a:off x="7346942" y="4076574"/>
            <a:ext cx="78194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DZ" sz="1100" b="1" dirty="0" smtClean="0">
                <a:latin typeface="Traditional Arabic" pitchFamily="18" charset="-78"/>
                <a:cs typeface="Traditional Arabic" pitchFamily="18" charset="-78"/>
              </a:rPr>
              <a:t>اقتصاد </a:t>
            </a:r>
            <a:r>
              <a:rPr lang="ar-DZ" sz="1100" b="1" dirty="0">
                <a:latin typeface="Traditional Arabic" pitchFamily="18" charset="-78"/>
                <a:cs typeface="Traditional Arabic" pitchFamily="18" charset="-78"/>
              </a:rPr>
              <a:t>وتسيير المؤسسات</a:t>
            </a:r>
          </a:p>
          <a:p>
            <a:pPr algn="ctr"/>
            <a:endParaRPr lang="fr-FR" dirty="0"/>
          </a:p>
        </p:txBody>
      </p:sp>
      <p:cxnSp>
        <p:nvCxnSpPr>
          <p:cNvPr id="230" name="Connecteur droit 229"/>
          <p:cNvCxnSpPr/>
          <p:nvPr/>
        </p:nvCxnSpPr>
        <p:spPr>
          <a:xfrm>
            <a:off x="8244408" y="873989"/>
            <a:ext cx="0" cy="5486320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Rectangle à coins arrondis 26648"/>
          <p:cNvSpPr/>
          <p:nvPr/>
        </p:nvSpPr>
        <p:spPr>
          <a:xfrm>
            <a:off x="8299000" y="894761"/>
            <a:ext cx="792088" cy="3330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الشعبة</a:t>
            </a:r>
            <a:endParaRPr lang="fr-FR" b="1" dirty="0"/>
          </a:p>
        </p:txBody>
      </p:sp>
      <p:sp>
        <p:nvSpPr>
          <p:cNvPr id="235" name="Rectangle à coins arrondis 234"/>
          <p:cNvSpPr/>
          <p:nvPr/>
        </p:nvSpPr>
        <p:spPr>
          <a:xfrm>
            <a:off x="8299000" y="2198245"/>
            <a:ext cx="792088" cy="5939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ل2</a:t>
            </a:r>
            <a:endParaRPr lang="fr-FR" b="1" dirty="0"/>
          </a:p>
        </p:txBody>
      </p:sp>
      <p:sp>
        <p:nvSpPr>
          <p:cNvPr id="236" name="Rectangle à coins arrondis 235"/>
          <p:cNvSpPr/>
          <p:nvPr/>
        </p:nvSpPr>
        <p:spPr>
          <a:xfrm>
            <a:off x="8351912" y="5479955"/>
            <a:ext cx="792088" cy="3330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ماستر</a:t>
            </a:r>
            <a:endParaRPr lang="fr-FR" b="1" dirty="0"/>
          </a:p>
        </p:txBody>
      </p:sp>
      <p:sp>
        <p:nvSpPr>
          <p:cNvPr id="237" name="Rectangle à coins arrondis 236"/>
          <p:cNvSpPr/>
          <p:nvPr/>
        </p:nvSpPr>
        <p:spPr>
          <a:xfrm>
            <a:off x="8299000" y="3290221"/>
            <a:ext cx="792088" cy="4165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ل3</a:t>
            </a:r>
            <a:endParaRPr lang="fr-FR" b="1" dirty="0"/>
          </a:p>
        </p:txBody>
      </p:sp>
      <p:sp>
        <p:nvSpPr>
          <p:cNvPr id="238" name="Rectangle à coins arrondis 237"/>
          <p:cNvSpPr/>
          <p:nvPr/>
        </p:nvSpPr>
        <p:spPr>
          <a:xfrm>
            <a:off x="8300420" y="1353738"/>
            <a:ext cx="792088" cy="5057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ل1</a:t>
            </a:r>
            <a:endParaRPr lang="fr-FR" b="1" dirty="0"/>
          </a:p>
        </p:txBody>
      </p:sp>
      <p:cxnSp>
        <p:nvCxnSpPr>
          <p:cNvPr id="26652" name="Connecteur droit avec flèche 26651"/>
          <p:cNvCxnSpPr/>
          <p:nvPr/>
        </p:nvCxnSpPr>
        <p:spPr>
          <a:xfrm>
            <a:off x="8686800" y="3793277"/>
            <a:ext cx="9664" cy="1557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2" name="Connecteur droit avec flèche 241"/>
          <p:cNvCxnSpPr>
            <a:endCxn id="235" idx="0"/>
          </p:cNvCxnSpPr>
          <p:nvPr/>
        </p:nvCxnSpPr>
        <p:spPr>
          <a:xfrm>
            <a:off x="8662345" y="1851395"/>
            <a:ext cx="32699" cy="34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5" name="Connecteur droit avec flèche 244"/>
          <p:cNvCxnSpPr>
            <a:endCxn id="237" idx="0"/>
          </p:cNvCxnSpPr>
          <p:nvPr/>
        </p:nvCxnSpPr>
        <p:spPr>
          <a:xfrm>
            <a:off x="8691632" y="2870497"/>
            <a:ext cx="3412" cy="419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Rectangle à coins arrondis 74"/>
          <p:cNvSpPr/>
          <p:nvPr/>
        </p:nvSpPr>
        <p:spPr>
          <a:xfrm>
            <a:off x="6182847" y="2876919"/>
            <a:ext cx="845306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800" dirty="0" smtClean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7350067" y="2876919"/>
            <a:ext cx="79111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 smtClean="0"/>
              <a:t>الليسانس</a:t>
            </a:r>
            <a:endParaRPr lang="fr-FR" dirty="0"/>
          </a:p>
        </p:txBody>
      </p:sp>
      <p:cxnSp>
        <p:nvCxnSpPr>
          <p:cNvPr id="77" name="Connecteur en angle 76"/>
          <p:cNvCxnSpPr/>
          <p:nvPr/>
        </p:nvCxnSpPr>
        <p:spPr>
          <a:xfrm rot="10800000">
            <a:off x="7057417" y="3090047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55358" y="2860631"/>
            <a:ext cx="845306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800" dirty="0" smtClean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80" name="Rectangle à coins arrondis 79"/>
          <p:cNvSpPr/>
          <p:nvPr/>
        </p:nvSpPr>
        <p:spPr>
          <a:xfrm>
            <a:off x="1222578" y="2860631"/>
            <a:ext cx="79111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 smtClean="0"/>
              <a:t>الليسانس</a:t>
            </a:r>
            <a:endParaRPr lang="fr-FR" dirty="0"/>
          </a:p>
        </p:txBody>
      </p:sp>
      <p:cxnSp>
        <p:nvCxnSpPr>
          <p:cNvPr id="81" name="Connecteur en angle 80"/>
          <p:cNvCxnSpPr/>
          <p:nvPr/>
        </p:nvCxnSpPr>
        <p:spPr>
          <a:xfrm rot="10800000">
            <a:off x="929928" y="3073759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2210707" y="2836886"/>
            <a:ext cx="845306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800" dirty="0" smtClean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83" name="Rectangle à coins arrondis 82"/>
          <p:cNvSpPr/>
          <p:nvPr/>
        </p:nvSpPr>
        <p:spPr>
          <a:xfrm>
            <a:off x="3377927" y="2836886"/>
            <a:ext cx="79111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 smtClean="0"/>
              <a:t>الليسانس</a:t>
            </a:r>
            <a:endParaRPr lang="fr-FR" dirty="0"/>
          </a:p>
        </p:txBody>
      </p:sp>
      <p:cxnSp>
        <p:nvCxnSpPr>
          <p:cNvPr id="88" name="Connecteur en angle 87"/>
          <p:cNvCxnSpPr/>
          <p:nvPr/>
        </p:nvCxnSpPr>
        <p:spPr>
          <a:xfrm rot="10800000">
            <a:off x="3085277" y="3050014"/>
            <a:ext cx="285168" cy="169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9" name="Rectangle à coins arrondis 88"/>
          <p:cNvSpPr/>
          <p:nvPr/>
        </p:nvSpPr>
        <p:spPr>
          <a:xfrm>
            <a:off x="4245455" y="2836886"/>
            <a:ext cx="681525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dirty="0" smtClean="0"/>
          </a:p>
          <a:p>
            <a:pPr algn="ctr"/>
            <a:endParaRPr lang="fr-FR" sz="800" dirty="0" smtClean="0"/>
          </a:p>
          <a:p>
            <a:pPr algn="ctr"/>
            <a:r>
              <a:rPr lang="ar-DZ" sz="1200" b="1" dirty="0"/>
              <a:t>ماستر</a:t>
            </a:r>
            <a:endParaRPr lang="fr-FR" sz="1200" b="1" dirty="0"/>
          </a:p>
          <a:p>
            <a:pPr algn="ctr"/>
            <a:endParaRPr lang="fr-FR" dirty="0"/>
          </a:p>
        </p:txBody>
      </p:sp>
      <p:sp>
        <p:nvSpPr>
          <p:cNvPr id="90" name="Rectangle à coins arrondis 89"/>
          <p:cNvSpPr/>
          <p:nvPr/>
        </p:nvSpPr>
        <p:spPr>
          <a:xfrm>
            <a:off x="5230338" y="2836886"/>
            <a:ext cx="820172" cy="4083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b="1" dirty="0" smtClean="0"/>
              <a:t>الليسانس</a:t>
            </a:r>
            <a:endParaRPr lang="fr-FR" dirty="0"/>
          </a:p>
        </p:txBody>
      </p:sp>
      <p:cxnSp>
        <p:nvCxnSpPr>
          <p:cNvPr id="91" name="Connecteur en angle 90"/>
          <p:cNvCxnSpPr>
            <a:stCxn id="90" idx="1"/>
          </p:cNvCxnSpPr>
          <p:nvPr/>
        </p:nvCxnSpPr>
        <p:spPr>
          <a:xfrm rot="10800000">
            <a:off x="4926982" y="3015187"/>
            <a:ext cx="303357" cy="258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>
            <a:off x="6102436" y="2252837"/>
            <a:ext cx="7938" cy="4701067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76594" y="2210044"/>
            <a:ext cx="7938" cy="4701067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>
            <a:off x="2174602" y="2173607"/>
            <a:ext cx="7938" cy="4701067"/>
          </a:xfrm>
          <a:prstGeom prst="line">
            <a:avLst/>
          </a:prstGeom>
          <a:ln>
            <a:solidFill>
              <a:srgbClr val="8C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H="1">
            <a:off x="922433" y="5644651"/>
            <a:ext cx="338634" cy="216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Rectangle à coins arrondis 78"/>
          <p:cNvSpPr/>
          <p:nvPr/>
        </p:nvSpPr>
        <p:spPr>
          <a:xfrm flipH="1">
            <a:off x="4312157" y="3811361"/>
            <a:ext cx="839311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latin typeface="Arabic Typesetting" pitchFamily="66" charset="-78"/>
                <a:cs typeface="Arabic Typesetting" pitchFamily="66" charset="-78"/>
              </a:rPr>
              <a:t> تسويق</a:t>
            </a:r>
            <a:endParaRPr lang="fr-FR" sz="1600" b="1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96" name="Connecteur en angle 95"/>
          <p:cNvCxnSpPr/>
          <p:nvPr/>
        </p:nvCxnSpPr>
        <p:spPr>
          <a:xfrm rot="10800000">
            <a:off x="5151469" y="4063389"/>
            <a:ext cx="48895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4239"/>
            <a:ext cx="8686800" cy="606449"/>
          </a:xfrm>
        </p:spPr>
        <p:txBody>
          <a:bodyPr/>
          <a:lstStyle/>
          <a:p>
            <a:pPr algn="r" rtl="1"/>
            <a:r>
              <a:rPr lang="ar-DZ" sz="3200" b="1" dirty="0">
                <a:solidFill>
                  <a:srgbClr val="2015F7"/>
                </a:solidFill>
              </a:rPr>
              <a:t>خدمة التوثيق </a:t>
            </a:r>
            <a:r>
              <a:rPr lang="ar-DZ" sz="3200" b="1" dirty="0" smtClean="0">
                <a:solidFill>
                  <a:srgbClr val="2015F7"/>
                </a:solidFill>
              </a:rPr>
              <a:t>المكتبي</a:t>
            </a:r>
            <a:endParaRPr lang="fr-FR" sz="3200" b="1" dirty="0">
              <a:solidFill>
                <a:srgbClr val="2015F7"/>
              </a:solidFill>
            </a:endParaRPr>
          </a:p>
        </p:txBody>
      </p:sp>
      <p:pic>
        <p:nvPicPr>
          <p:cNvPr id="1026" name="Picture 2" descr="T:\Service communication\Cécile\Photothèque\Classement par composantes\BU\BU Droit\droit-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18" r="-231"/>
          <a:stretch/>
        </p:blipFill>
        <p:spPr bwMode="auto">
          <a:xfrm>
            <a:off x="0" y="853689"/>
            <a:ext cx="270735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07350" y="1052736"/>
            <a:ext cx="632158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dirty="0"/>
              <a:t> </a:t>
            </a:r>
            <a:r>
              <a:rPr lang="ar-DZ" dirty="0" smtClean="0"/>
              <a:t>31203</a:t>
            </a:r>
            <a:r>
              <a:rPr lang="ar-DZ" dirty="0"/>
              <a:t> كتاب تحت عنوان 1082</a:t>
            </a:r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dirty="0" smtClean="0"/>
              <a:t> </a:t>
            </a:r>
            <a:r>
              <a:rPr lang="ar-DZ" dirty="0"/>
              <a:t>أكثر من 302 القواميس والموسوعة. </a:t>
            </a:r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dirty="0" smtClean="0"/>
              <a:t>420</a:t>
            </a:r>
            <a:r>
              <a:rPr lang="ar-DZ" dirty="0"/>
              <a:t> المجلة.</a:t>
            </a:r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dirty="0" smtClean="0"/>
              <a:t>أكثر من 531 </a:t>
            </a:r>
            <a:r>
              <a:rPr lang="ar-DZ" dirty="0"/>
              <a:t>مذكرات الماجستير (372 باللغة العربية و 159 باللغة الفرنسية).</a:t>
            </a:r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dirty="0" smtClean="0"/>
              <a:t>أكثر </a:t>
            </a:r>
            <a:r>
              <a:rPr lang="ar-DZ" dirty="0"/>
              <a:t>من </a:t>
            </a:r>
            <a:r>
              <a:rPr lang="ar-DZ" dirty="0" smtClean="0"/>
              <a:t> 170مذكرات دكتوراه </a:t>
            </a:r>
            <a:r>
              <a:rPr lang="ar-DZ" dirty="0"/>
              <a:t>(117 باللغة العربية و 44 باللغة الفرنسية).</a:t>
            </a:r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dirty="0" smtClean="0"/>
              <a:t>قاعدة البيانات للتمكين الطالب من الحصول على الكتب</a:t>
            </a:r>
          </a:p>
          <a:p>
            <a:pPr marL="285750" indent="-285750" algn="just" rtl="1">
              <a:buFontTx/>
              <a:buChar char="-"/>
            </a:pPr>
            <a:endParaRPr lang="ar-DZ" dirty="0"/>
          </a:p>
          <a:p>
            <a:pPr marL="285750" indent="-285750" algn="just" rtl="1">
              <a:lnSpc>
                <a:spcPct val="150000"/>
              </a:lnSpc>
              <a:buFontTx/>
              <a:buChar char="-"/>
            </a:pPr>
            <a:endParaRPr lang="ar-DZ" dirty="0" smtClean="0"/>
          </a:p>
          <a:p>
            <a:pPr marL="285750" indent="-285750"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DZ" dirty="0"/>
              <a:t> ولتسهيل عملية اقتناء  عمدت ادارة المكتبة في وضع العديد من أجهزة الكمبيوتر، بالإضافة إلى فهارس و كتب متاحة لجميع لأعضاء, </a:t>
            </a:r>
            <a:r>
              <a:rPr lang="ar-DZ" b="1" dirty="0"/>
              <a:t>ادارة العلوم </a:t>
            </a:r>
            <a:r>
              <a:rPr lang="ar-DZ" b="1" dirty="0" smtClean="0"/>
              <a:t>الاقتصادية</a:t>
            </a:r>
            <a:r>
              <a:rPr lang="ar-DZ" dirty="0" smtClean="0"/>
              <a:t>،</a:t>
            </a:r>
            <a:r>
              <a:rPr lang="ar-DZ" b="1" dirty="0" smtClean="0"/>
              <a:t> التجارية </a:t>
            </a:r>
            <a:r>
              <a:rPr lang="ar-DZ" b="1" dirty="0"/>
              <a:t>و علوم التسيير</a:t>
            </a:r>
            <a:r>
              <a:rPr lang="ar-DZ" dirty="0"/>
              <a:t> ترغب في دعم البحث العلمي، وإثراء المراجع المختلفة في اختصاصات متاحة لصالح أساتذة الجامعات وطلية</a:t>
            </a:r>
          </a:p>
          <a:p>
            <a:pPr algn="just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5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39"/>
            <a:ext cx="9010328" cy="534442"/>
          </a:xfrm>
        </p:spPr>
        <p:txBody>
          <a:bodyPr/>
          <a:lstStyle/>
          <a:p>
            <a:pPr algn="r" rtl="1"/>
            <a:r>
              <a:rPr lang="ar-DZ" sz="3200" b="1" dirty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منافد التخصصات المفتوحة في طور </a:t>
            </a:r>
            <a:r>
              <a:rPr lang="ar-DZ" sz="3200" b="1" dirty="0" smtClean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الليسانس</a:t>
            </a:r>
            <a:endParaRPr lang="fr-FR" sz="3200" b="1" dirty="0">
              <a:solidFill>
                <a:srgbClr val="2015F7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43" y="813616"/>
            <a:ext cx="59348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</a:t>
            </a:r>
            <a:r>
              <a:rPr lang="fr-FR" b="1" dirty="0"/>
              <a:t>:</a:t>
            </a:r>
            <a:r>
              <a:rPr lang="ar-DZ" b="1" dirty="0"/>
              <a:t> </a:t>
            </a:r>
            <a:r>
              <a:rPr lang="ar-DZ" b="1" dirty="0" smtClean="0"/>
              <a:t>اقتصاد </a:t>
            </a:r>
            <a:r>
              <a:rPr lang="ar-DZ" b="1" dirty="0"/>
              <a:t>كمي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مصلحة التخطيط بالمؤسسات الاقتصادية والإدارية</a:t>
            </a:r>
          </a:p>
          <a:p>
            <a:pPr algn="r" rtl="1"/>
            <a:endParaRPr lang="fr-FR" dirty="0" smtClean="0"/>
          </a:p>
          <a:p>
            <a:pPr algn="r" rtl="1"/>
            <a:endParaRPr lang="fr-FR" dirty="0"/>
          </a:p>
          <a:p>
            <a:pPr algn="r" rtl="1"/>
            <a:endParaRPr lang="fr-FR" dirty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: اقتصاد وتسيير المؤسسات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العمل في المؤسسات البنكية 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العمل في القطاع الخاص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العمل في المؤسسات الاقتصادية 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العمل في الشركات العمومية و الخاصة 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العمل في الوكالات </a:t>
            </a:r>
            <a:r>
              <a:rPr lang="ar-DZ" dirty="0" smtClean="0"/>
              <a:t>التجارية</a:t>
            </a:r>
            <a:endParaRPr lang="fr-FR" dirty="0" smtClean="0"/>
          </a:p>
          <a:p>
            <a:pPr marL="285750" indent="-285750" algn="r" rtl="1">
              <a:buFont typeface="Wingdings" pitchFamily="2" charset="2"/>
              <a:buChar char="ü"/>
            </a:pPr>
            <a:endParaRPr lang="ar-DZ" dirty="0"/>
          </a:p>
          <a:p>
            <a:pPr algn="r" rtl="1"/>
            <a:endParaRPr lang="fr-FR" dirty="0" smtClean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</a:t>
            </a:r>
            <a:r>
              <a:rPr lang="fr-FR" b="1" dirty="0"/>
              <a:t>:</a:t>
            </a:r>
            <a:r>
              <a:rPr lang="ar-DZ" b="1" dirty="0"/>
              <a:t> </a:t>
            </a:r>
            <a:r>
              <a:rPr lang="ar-DZ" b="1" dirty="0" smtClean="0"/>
              <a:t>اقتصاد </a:t>
            </a:r>
            <a:r>
              <a:rPr lang="ar-DZ" b="1" dirty="0"/>
              <a:t>نقدي و </a:t>
            </a:r>
            <a:r>
              <a:rPr lang="ar-DZ" b="1" dirty="0" smtClean="0"/>
              <a:t>المالي</a:t>
            </a:r>
            <a:endParaRPr lang="ar-DZ" b="1" dirty="0"/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القطاع المصرفي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القطاع المالي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 algn="r" rtl="1">
              <a:buFontTx/>
              <a:buChar char="-"/>
            </a:pPr>
            <a:endParaRPr lang="fr-FR" dirty="0"/>
          </a:p>
          <a:p>
            <a:pPr algn="r" rtl="1"/>
            <a:endParaRPr lang="fr-FR" dirty="0"/>
          </a:p>
        </p:txBody>
      </p:sp>
      <p:pic>
        <p:nvPicPr>
          <p:cNvPr id="6" name="Picture 2" descr="C:\Users\user\Downloads\gestion-entrepr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7" y="3982712"/>
            <a:ext cx="2956634" cy="1390503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204864"/>
            <a:ext cx="2971194" cy="15121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3"/>
            <a:ext cx="297119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10907" y="1415012"/>
            <a:ext cx="3913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</a:t>
            </a:r>
            <a:r>
              <a:rPr lang="fr-FR" b="1" dirty="0"/>
              <a:t>:</a:t>
            </a:r>
            <a:r>
              <a:rPr lang="ar-DZ" b="1" dirty="0"/>
              <a:t> </a:t>
            </a:r>
            <a:r>
              <a:rPr lang="ar-DZ" b="1" dirty="0" smtClean="0"/>
              <a:t>المالية و </a:t>
            </a:r>
            <a:r>
              <a:rPr lang="ar-DZ" b="1" dirty="0" smtClean="0">
                <a:solidFill>
                  <a:prstClr val="black"/>
                </a:solidFill>
              </a:rPr>
              <a:t>تجارة الدولية</a:t>
            </a:r>
            <a:endParaRPr lang="ar-DZ" b="1" dirty="0">
              <a:solidFill>
                <a:prstClr val="black"/>
              </a:solidFill>
            </a:endParaRPr>
          </a:p>
          <a:p>
            <a:pPr algn="r" rtl="1"/>
            <a:endParaRPr lang="fr-FR" b="1" dirty="0">
              <a:solidFill>
                <a:prstClr val="black"/>
              </a:solidFill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البنوك 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مديريات  الضرائب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غرف التجارة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مصالح الجمارك الجزائرية</a:t>
            </a:r>
          </a:p>
          <a:p>
            <a:pPr algn="r" rtl="1"/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0876"/>
            <a:ext cx="4241719" cy="27490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9948"/>
            <a:ext cx="4344533" cy="29105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28181" y="3672811"/>
            <a:ext cx="3737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</a:t>
            </a:r>
            <a:r>
              <a:rPr lang="fr-FR" b="1" dirty="0"/>
              <a:t>:</a:t>
            </a:r>
            <a:r>
              <a:rPr lang="ar-DZ" b="1" dirty="0"/>
              <a:t> </a:t>
            </a:r>
            <a:r>
              <a:rPr lang="ar-DZ" b="1" dirty="0" smtClean="0">
                <a:solidFill>
                  <a:prstClr val="black"/>
                </a:solidFill>
              </a:rPr>
              <a:t>تسويق</a:t>
            </a:r>
            <a:endParaRPr lang="ar-DZ" b="1" dirty="0">
              <a:solidFill>
                <a:prstClr val="black"/>
              </a:solidFill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إعلان 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 إدارة العلامات التجارية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إدارة التوزيع   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التسويق الدولي       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تطوير المنتجات 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تجارة التجزئة 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إدارة المبيعات 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خدمة العملاء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>
                <a:solidFill>
                  <a:prstClr val="black"/>
                </a:solidFill>
              </a:rPr>
              <a:t>العلاقات العامة</a:t>
            </a:r>
          </a:p>
          <a:p>
            <a:pPr marL="285750" indent="-285750" algn="r" rtl="1">
              <a:buFont typeface="Wingdings" pitchFamily="2" charset="2"/>
              <a:buChar char="ü"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14239"/>
            <a:ext cx="9010328" cy="606450"/>
          </a:xfrm>
        </p:spPr>
        <p:txBody>
          <a:bodyPr/>
          <a:lstStyle/>
          <a:p>
            <a:pPr algn="r" rtl="1"/>
            <a:r>
              <a:rPr lang="ar-DZ" sz="3200" b="1" dirty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منافد التخصصات المفتوحة في طور </a:t>
            </a:r>
            <a:r>
              <a:rPr lang="ar-DZ" sz="3200" b="1" dirty="0" smtClean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الليسانس</a:t>
            </a:r>
            <a:endParaRPr lang="fr-FR" sz="3200" b="1" dirty="0">
              <a:solidFill>
                <a:srgbClr val="20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854558"/>
            <a:ext cx="64442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</a:t>
            </a:r>
            <a:r>
              <a:rPr lang="fr-FR" b="1" dirty="0"/>
              <a:t>:</a:t>
            </a:r>
            <a:r>
              <a:rPr lang="ar-DZ" b="1" dirty="0"/>
              <a:t> </a:t>
            </a:r>
            <a:r>
              <a:rPr lang="ar-DZ" b="1" dirty="0" smtClean="0"/>
              <a:t>إدارة </a:t>
            </a:r>
            <a:r>
              <a:rPr lang="ar-DZ" b="1" dirty="0"/>
              <a:t>الموارد البشرية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على مستوى مصلحة المستخدمين في المؤسسات الاقتصادية والإدارية.</a:t>
            </a:r>
          </a:p>
          <a:p>
            <a:pPr algn="r" rtl="1"/>
            <a:endParaRPr lang="fr-FR" dirty="0" smtClean="0"/>
          </a:p>
          <a:p>
            <a:pPr algn="r" rtl="1"/>
            <a:endParaRPr lang="fr-FR" dirty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</a:t>
            </a:r>
            <a:r>
              <a:rPr lang="fr-FR" b="1" dirty="0"/>
              <a:t>:</a:t>
            </a:r>
            <a:r>
              <a:rPr lang="ar-DZ" b="1" dirty="0"/>
              <a:t> </a:t>
            </a:r>
            <a:r>
              <a:rPr lang="ar-DZ" b="1" dirty="0" smtClean="0"/>
              <a:t>الإدارة المالية</a:t>
            </a:r>
            <a:endParaRPr lang="fr-FR" b="1" dirty="0" smtClean="0"/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الجماعات المحلية ( ولايات و بلديات).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مصالح الخزينة العمومية.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المؤسسات العمومية ذات الطابع الإداري 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المؤسسات العمومية ذات الطابع الصناعي و التجاري.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صندوق الضمان الاجتماعي و التقاعد.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مصالح أملاك الدولة.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مديريات الضرائب.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مصالح الرقابة المالية.</a:t>
            </a:r>
          </a:p>
          <a:p>
            <a:pPr marL="285750" indent="-285750" algn="r" rtl="1">
              <a:buFont typeface="Wingdings" pitchFamily="2" charset="2"/>
              <a:buChar char="ü"/>
            </a:pPr>
            <a:endParaRPr lang="fr-FR" dirty="0" smtClean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b="1" dirty="0"/>
              <a:t>الليسانس </a:t>
            </a:r>
            <a:r>
              <a:rPr lang="fr-FR" b="1" dirty="0"/>
              <a:t>:</a:t>
            </a:r>
            <a:r>
              <a:rPr lang="ar-DZ" b="1" dirty="0"/>
              <a:t> </a:t>
            </a:r>
            <a:r>
              <a:rPr lang="ar-DZ" b="1" dirty="0" smtClean="0"/>
              <a:t>إدارة </a:t>
            </a:r>
            <a:r>
              <a:rPr lang="ar-DZ" b="1" dirty="0"/>
              <a:t>الاعمال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 smtClean="0"/>
              <a:t>مدير </a:t>
            </a:r>
            <a:r>
              <a:rPr lang="ar-DZ" dirty="0"/>
              <a:t>الإنتاج؛ رئيس مشروع؛ تجاري ؛ ملحق تجاري؛ </a:t>
            </a:r>
            <a:r>
              <a:rPr lang="ar-DZ" dirty="0" smtClean="0"/>
              <a:t>مساعد </a:t>
            </a:r>
            <a:r>
              <a:rPr lang="ar-DZ" dirty="0"/>
              <a:t>مبيعات ومستشار إداري</a:t>
            </a:r>
            <a:r>
              <a:rPr lang="ar-DZ" dirty="0" smtClean="0"/>
              <a:t>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 smtClean="0"/>
              <a:t>مصلحة المستخدمين </a:t>
            </a:r>
            <a:r>
              <a:rPr lang="fr-FR" dirty="0" smtClean="0"/>
              <a:t>.</a:t>
            </a:r>
            <a:endParaRPr lang="ar-DZ" dirty="0" smtClean="0"/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الموارد البشرية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المؤسسات </a:t>
            </a:r>
            <a:r>
              <a:rPr lang="ar-DZ" dirty="0" smtClean="0"/>
              <a:t>العمومية و الإدارية </a:t>
            </a:r>
            <a:r>
              <a:rPr lang="ar-DZ" dirty="0"/>
              <a:t>.</a:t>
            </a:r>
          </a:p>
          <a:p>
            <a:pPr marL="285750" indent="-285750" algn="r" rtl="1">
              <a:buFont typeface="Wingdings" pitchFamily="2" charset="2"/>
              <a:buChar char="ü"/>
            </a:pPr>
            <a:r>
              <a:rPr lang="ar-DZ" dirty="0"/>
              <a:t>المؤسسات </a:t>
            </a:r>
            <a:r>
              <a:rPr lang="ar-DZ" dirty="0" smtClean="0"/>
              <a:t>الصناعية</a:t>
            </a: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9" y="2276872"/>
            <a:ext cx="2681464" cy="2088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9" y="4797152"/>
            <a:ext cx="2681464" cy="15121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9" y="908720"/>
            <a:ext cx="2680035" cy="122413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14239"/>
            <a:ext cx="9010328" cy="534442"/>
          </a:xfrm>
        </p:spPr>
        <p:txBody>
          <a:bodyPr/>
          <a:lstStyle/>
          <a:p>
            <a:pPr algn="r" rtl="1"/>
            <a:r>
              <a:rPr lang="ar-DZ" sz="3200" b="1" dirty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منافد التخصصات المفتوحة في طور </a:t>
            </a:r>
            <a:r>
              <a:rPr lang="ar-DZ" sz="3200" b="1" dirty="0" smtClean="0">
                <a:solidFill>
                  <a:srgbClr val="2015F7"/>
                </a:solidFill>
                <a:latin typeface="Traditional Arabic" pitchFamily="18" charset="-78"/>
                <a:cs typeface="Traditional Arabic" pitchFamily="18" charset="-78"/>
              </a:rPr>
              <a:t>الليسانس </a:t>
            </a:r>
            <a:endParaRPr lang="fr-FR" sz="3200" b="1" dirty="0">
              <a:solidFill>
                <a:srgbClr val="201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</TotalTime>
  <Words>628</Words>
  <Application>Microsoft Office PowerPoint</Application>
  <PresentationFormat>Affichage à l'écran (4:3)</PresentationFormat>
  <Paragraphs>235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Présentation PowerPoint</vt:lpstr>
      <vt:lpstr>Présentation PowerPoint</vt:lpstr>
      <vt:lpstr>اقسام ومخابر البحث للكلية</vt:lpstr>
      <vt:lpstr>Présentation PowerPoint</vt:lpstr>
      <vt:lpstr>Présentation PowerPoint</vt:lpstr>
      <vt:lpstr>خدمة التوثيق المكتبي</vt:lpstr>
      <vt:lpstr>منافد التخصصات المفتوحة في طور الليسانس</vt:lpstr>
      <vt:lpstr>منافد التخصصات المفتوحة في طور الليسانس</vt:lpstr>
      <vt:lpstr>منافد التخصصات المفتوحة في طور الليسانس </vt:lpstr>
      <vt:lpstr>منافد التخصصات المفتوحة في طور الليسانس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daianp01</dc:creator>
  <cp:lastModifiedBy>informatico</cp:lastModifiedBy>
  <cp:revision>489</cp:revision>
  <cp:lastPrinted>2017-04-07T15:11:30Z</cp:lastPrinted>
  <dcterms:created xsi:type="dcterms:W3CDTF">2014-08-26T07:44:23Z</dcterms:created>
  <dcterms:modified xsi:type="dcterms:W3CDTF">2024-06-30T20:50:54Z</dcterms:modified>
</cp:coreProperties>
</file>